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3" r:id="rId2"/>
    <p:sldId id="356" r:id="rId3"/>
    <p:sldId id="354" r:id="rId4"/>
    <p:sldId id="355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F41"/>
    <a:srgbClr val="6DCE52"/>
    <a:srgbClr val="3333CC"/>
    <a:srgbClr val="6600FF"/>
    <a:srgbClr val="9900CC"/>
    <a:srgbClr val="AE79D9"/>
    <a:srgbClr val="FF5B5B"/>
    <a:srgbClr val="02EC02"/>
    <a:srgbClr val="FF2F92"/>
    <a:srgbClr val="E05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139" autoAdjust="0"/>
  </p:normalViewPr>
  <p:slideViewPr>
    <p:cSldViewPr snapToGrid="0">
      <p:cViewPr varScale="1">
        <p:scale>
          <a:sx n="46" d="100"/>
          <a:sy n="46" d="100"/>
        </p:scale>
        <p:origin x="20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7A6F3-0722-4E86-8D1B-1059DB2C3F4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E8933-13FC-46DC-B472-C02CB6B69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FF38B64B-9610-493F-903E-76C2835DA94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B3E2AD3E-D3F0-4B6A-B81B-E2E39C93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4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44" indent="0" algn="ctr">
              <a:buNone/>
              <a:defRPr sz="2934"/>
            </a:lvl2pPr>
            <a:lvl3pPr marL="1341087" indent="0" algn="ctr">
              <a:buNone/>
              <a:defRPr sz="2640"/>
            </a:lvl3pPr>
            <a:lvl4pPr marL="2011629" indent="0" algn="ctr">
              <a:buNone/>
              <a:defRPr sz="2346"/>
            </a:lvl4pPr>
            <a:lvl5pPr marL="2682173" indent="0" algn="ctr">
              <a:buNone/>
              <a:defRPr sz="2346"/>
            </a:lvl5pPr>
            <a:lvl6pPr marL="3352716" indent="0" algn="ctr">
              <a:buNone/>
              <a:defRPr sz="2346"/>
            </a:lvl6pPr>
            <a:lvl7pPr marL="4023260" indent="0" algn="ctr">
              <a:buNone/>
              <a:defRPr sz="2346"/>
            </a:lvl7pPr>
            <a:lvl8pPr marL="4693802" indent="0" algn="ctr">
              <a:buNone/>
              <a:defRPr sz="2346"/>
            </a:lvl8pPr>
            <a:lvl9pPr marL="5364346" indent="0" algn="ctr">
              <a:buNone/>
              <a:defRPr sz="234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1594" y="535518"/>
            <a:ext cx="125694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765" y="535518"/>
            <a:ext cx="3673674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5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44" indent="0">
              <a:buNone/>
              <a:defRPr sz="2934">
                <a:solidFill>
                  <a:schemeClr val="tx1">
                    <a:tint val="75000"/>
                  </a:schemeClr>
                </a:solidFill>
              </a:defRPr>
            </a:lvl2pPr>
            <a:lvl3pPr marL="1341087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629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4pPr>
            <a:lvl5pPr marL="2682173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5pPr>
            <a:lvl6pPr marL="3352716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6pPr>
            <a:lvl7pPr marL="4023260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7pPr>
            <a:lvl8pPr marL="4693802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8pPr>
            <a:lvl9pPr marL="5364346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765" y="2677584"/>
            <a:ext cx="2465308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3228" y="2677584"/>
            <a:ext cx="2465308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44" indent="0">
              <a:buNone/>
              <a:defRPr sz="2934" b="1"/>
            </a:lvl2pPr>
            <a:lvl3pPr marL="1341087" indent="0">
              <a:buNone/>
              <a:defRPr sz="2640" b="1"/>
            </a:lvl3pPr>
            <a:lvl4pPr marL="2011629" indent="0">
              <a:buNone/>
              <a:defRPr sz="2346" b="1"/>
            </a:lvl4pPr>
            <a:lvl5pPr marL="2682173" indent="0">
              <a:buNone/>
              <a:defRPr sz="2346" b="1"/>
            </a:lvl5pPr>
            <a:lvl6pPr marL="3352716" indent="0">
              <a:buNone/>
              <a:defRPr sz="2346" b="1"/>
            </a:lvl6pPr>
            <a:lvl7pPr marL="4023260" indent="0">
              <a:buNone/>
              <a:defRPr sz="2346" b="1"/>
            </a:lvl7pPr>
            <a:lvl8pPr marL="4693802" indent="0">
              <a:buNone/>
              <a:defRPr sz="2346" b="1"/>
            </a:lvl8pPr>
            <a:lvl9pPr marL="5364346" indent="0">
              <a:buNone/>
              <a:defRPr sz="23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44" indent="0">
              <a:buNone/>
              <a:defRPr sz="2934" b="1"/>
            </a:lvl2pPr>
            <a:lvl3pPr marL="1341087" indent="0">
              <a:buNone/>
              <a:defRPr sz="2640" b="1"/>
            </a:lvl3pPr>
            <a:lvl4pPr marL="2011629" indent="0">
              <a:buNone/>
              <a:defRPr sz="2346" b="1"/>
            </a:lvl4pPr>
            <a:lvl5pPr marL="2682173" indent="0">
              <a:buNone/>
              <a:defRPr sz="2346" b="1"/>
            </a:lvl5pPr>
            <a:lvl6pPr marL="3352716" indent="0">
              <a:buNone/>
              <a:defRPr sz="2346" b="1"/>
            </a:lvl6pPr>
            <a:lvl7pPr marL="4023260" indent="0">
              <a:buNone/>
              <a:defRPr sz="2346" b="1"/>
            </a:lvl7pPr>
            <a:lvl8pPr marL="4693802" indent="0">
              <a:buNone/>
              <a:defRPr sz="2346" b="1"/>
            </a:lvl8pPr>
            <a:lvl9pPr marL="5364346" indent="0">
              <a:buNone/>
              <a:defRPr sz="23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46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4694"/>
            </a:lvl1pPr>
            <a:lvl2pPr>
              <a:defRPr sz="4106"/>
            </a:lvl2pPr>
            <a:lvl3pPr>
              <a:defRPr sz="3520"/>
            </a:lvl3pPr>
            <a:lvl4pPr>
              <a:defRPr sz="2934"/>
            </a:lvl4pPr>
            <a:lvl5pPr>
              <a:defRPr sz="2934"/>
            </a:lvl5pPr>
            <a:lvl6pPr>
              <a:defRPr sz="2934"/>
            </a:lvl6pPr>
            <a:lvl7pPr>
              <a:defRPr sz="2934"/>
            </a:lvl7pPr>
            <a:lvl8pPr>
              <a:defRPr sz="2934"/>
            </a:lvl8pPr>
            <a:lvl9pPr>
              <a:defRPr sz="2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2346"/>
            </a:lvl1pPr>
            <a:lvl2pPr marL="670544" indent="0">
              <a:buNone/>
              <a:defRPr sz="2054"/>
            </a:lvl2pPr>
            <a:lvl3pPr marL="1341087" indent="0">
              <a:buNone/>
              <a:defRPr sz="1760"/>
            </a:lvl3pPr>
            <a:lvl4pPr marL="2011629" indent="0">
              <a:buNone/>
              <a:defRPr sz="1466"/>
            </a:lvl4pPr>
            <a:lvl5pPr marL="2682173" indent="0">
              <a:buNone/>
              <a:defRPr sz="1466"/>
            </a:lvl5pPr>
            <a:lvl6pPr marL="3352716" indent="0">
              <a:buNone/>
              <a:defRPr sz="1466"/>
            </a:lvl6pPr>
            <a:lvl7pPr marL="4023260" indent="0">
              <a:buNone/>
              <a:defRPr sz="1466"/>
            </a:lvl7pPr>
            <a:lvl8pPr marL="4693802" indent="0">
              <a:buNone/>
              <a:defRPr sz="1466"/>
            </a:lvl8pPr>
            <a:lvl9pPr marL="5364346" indent="0">
              <a:buNone/>
              <a:defRPr sz="14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46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 marL="0" indent="0">
              <a:buNone/>
              <a:defRPr sz="4694"/>
            </a:lvl1pPr>
            <a:lvl2pPr marL="670544" indent="0">
              <a:buNone/>
              <a:defRPr sz="4106"/>
            </a:lvl2pPr>
            <a:lvl3pPr marL="1341087" indent="0">
              <a:buNone/>
              <a:defRPr sz="3520"/>
            </a:lvl3pPr>
            <a:lvl4pPr marL="2011629" indent="0">
              <a:buNone/>
              <a:defRPr sz="2934"/>
            </a:lvl4pPr>
            <a:lvl5pPr marL="2682173" indent="0">
              <a:buNone/>
              <a:defRPr sz="2934"/>
            </a:lvl5pPr>
            <a:lvl6pPr marL="3352716" indent="0">
              <a:buNone/>
              <a:defRPr sz="2934"/>
            </a:lvl6pPr>
            <a:lvl7pPr marL="4023260" indent="0">
              <a:buNone/>
              <a:defRPr sz="2934"/>
            </a:lvl7pPr>
            <a:lvl8pPr marL="4693802" indent="0">
              <a:buNone/>
              <a:defRPr sz="2934"/>
            </a:lvl8pPr>
            <a:lvl9pPr marL="5364346" indent="0">
              <a:buNone/>
              <a:defRPr sz="29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2346"/>
            </a:lvl1pPr>
            <a:lvl2pPr marL="670544" indent="0">
              <a:buNone/>
              <a:defRPr sz="2054"/>
            </a:lvl2pPr>
            <a:lvl3pPr marL="1341087" indent="0">
              <a:buNone/>
              <a:defRPr sz="1760"/>
            </a:lvl3pPr>
            <a:lvl4pPr marL="2011629" indent="0">
              <a:buNone/>
              <a:defRPr sz="1466"/>
            </a:lvl4pPr>
            <a:lvl5pPr marL="2682173" indent="0">
              <a:buNone/>
              <a:defRPr sz="1466"/>
            </a:lvl5pPr>
            <a:lvl6pPr marL="3352716" indent="0">
              <a:buNone/>
              <a:defRPr sz="1466"/>
            </a:lvl6pPr>
            <a:lvl7pPr marL="4023260" indent="0">
              <a:buNone/>
              <a:defRPr sz="1466"/>
            </a:lvl7pPr>
            <a:lvl8pPr marL="4693802" indent="0">
              <a:buNone/>
              <a:defRPr sz="1466"/>
            </a:lvl8pPr>
            <a:lvl9pPr marL="5364346" indent="0">
              <a:buNone/>
              <a:defRPr sz="14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6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767A-5042-41B5-ABC4-909008EDCED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1889-3E1E-4055-B21A-8266DA98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41087" rtl="0" eaLnBrk="1" latinLnBrk="0" hangingPunct="1">
        <a:lnSpc>
          <a:spcPct val="90000"/>
        </a:lnSpc>
        <a:spcBef>
          <a:spcPct val="0"/>
        </a:spcBef>
        <a:buNone/>
        <a:defRPr sz="64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71" indent="-335271" algn="l" defTabSz="1341087" rtl="0" eaLnBrk="1" latinLnBrk="0" hangingPunct="1">
        <a:lnSpc>
          <a:spcPct val="90000"/>
        </a:lnSpc>
        <a:spcBef>
          <a:spcPts val="1466"/>
        </a:spcBef>
        <a:buFont typeface="Arial" panose="020B0604020202020204" pitchFamily="34" charset="0"/>
        <a:buChar char="•"/>
        <a:defRPr sz="4106" kern="1200">
          <a:solidFill>
            <a:schemeClr val="tx1"/>
          </a:solidFill>
          <a:latin typeface="+mn-lt"/>
          <a:ea typeface="+mn-ea"/>
          <a:cs typeface="+mn-cs"/>
        </a:defRPr>
      </a:lvl1pPr>
      <a:lvl2pPr marL="1005815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358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934" kern="1200">
          <a:solidFill>
            <a:schemeClr val="tx1"/>
          </a:solidFill>
          <a:latin typeface="+mn-lt"/>
          <a:ea typeface="+mn-ea"/>
          <a:cs typeface="+mn-cs"/>
        </a:defRPr>
      </a:lvl3pPr>
      <a:lvl4pPr marL="2346902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444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988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531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075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617" indent="-335271" algn="l" defTabSz="1341087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44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7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29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173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260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02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346" algn="l" defTabSz="1341087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dvaitabio.com/ipathwayguide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C700E0-ECCC-4BB0-B92A-20B250E4C753}"/>
              </a:ext>
            </a:extLst>
          </p:cNvPr>
          <p:cNvSpPr txBox="1"/>
          <p:nvPr/>
        </p:nvSpPr>
        <p:spPr>
          <a:xfrm>
            <a:off x="206635" y="4124288"/>
            <a:ext cx="4564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Tipifarnib</a:t>
            </a:r>
            <a:r>
              <a:rPr lang="en-US" dirty="0"/>
              <a:t> is inactive in HRAS wild type HNSCC PDX models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BB9C6-73BE-3C4A-88D7-36514E09CE32}"/>
              </a:ext>
            </a:extLst>
          </p:cNvPr>
          <p:cNvSpPr txBox="1"/>
          <p:nvPr/>
        </p:nvSpPr>
        <p:spPr>
          <a:xfrm>
            <a:off x="-27484" y="285836"/>
            <a:ext cx="731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BB9C6-73BE-3C4A-88D7-36514E09CE32}"/>
              </a:ext>
            </a:extLst>
          </p:cNvPr>
          <p:cNvSpPr txBox="1"/>
          <p:nvPr/>
        </p:nvSpPr>
        <p:spPr>
          <a:xfrm>
            <a:off x="-27484" y="4121672"/>
            <a:ext cx="731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494145" y="4430293"/>
            <a:ext cx="6461689" cy="2406998"/>
            <a:chOff x="492611" y="741722"/>
            <a:chExt cx="6461689" cy="240699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99204F4-E066-43D1-95D2-78EDCDDB13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297" b="9690"/>
            <a:stretch/>
          </p:blipFill>
          <p:spPr>
            <a:xfrm>
              <a:off x="800206" y="741722"/>
              <a:ext cx="4966013" cy="2347706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BDCAB7-33A6-4F79-8A7D-5E667850F528}"/>
                </a:ext>
              </a:extLst>
            </p:cNvPr>
            <p:cNvSpPr txBox="1"/>
            <p:nvPr/>
          </p:nvSpPr>
          <p:spPr>
            <a:xfrm rot="16200000">
              <a:off x="-237781" y="1748718"/>
              <a:ext cx="17377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Tumor volume (mm</a:t>
              </a:r>
              <a:r>
                <a:rPr lang="en-US" sz="12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7E6DD6-D55A-489D-B5FD-0CA3D9C46D3D}"/>
                </a:ext>
              </a:extLst>
            </p:cNvPr>
            <p:cNvSpPr txBox="1"/>
            <p:nvPr/>
          </p:nvSpPr>
          <p:spPr>
            <a:xfrm>
              <a:off x="5728130" y="2871721"/>
              <a:ext cx="12261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Treatment day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43BB9C6-73BE-3C4A-88D7-36514E09CE32}"/>
              </a:ext>
            </a:extLst>
          </p:cNvPr>
          <p:cNvSpPr txBox="1"/>
          <p:nvPr/>
        </p:nvSpPr>
        <p:spPr>
          <a:xfrm>
            <a:off x="-27484" y="6968258"/>
            <a:ext cx="731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t="17408" b="12963"/>
          <a:stretch/>
        </p:blipFill>
        <p:spPr>
          <a:xfrm>
            <a:off x="1113450" y="7428931"/>
            <a:ext cx="4404942" cy="225190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674244" y="9154582"/>
            <a:ext cx="361755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-100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716324" y="8893178"/>
            <a:ext cx="284630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783654" y="8615170"/>
            <a:ext cx="160942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741572" y="8314517"/>
            <a:ext cx="238065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699492" y="8026347"/>
            <a:ext cx="315190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699492" y="7730385"/>
            <a:ext cx="315190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699492" y="7444269"/>
            <a:ext cx="315190" cy="251453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BDCAB7-33A6-4F79-8A7D-5E667850F528}"/>
              </a:ext>
            </a:extLst>
          </p:cNvPr>
          <p:cNvSpPr txBox="1"/>
          <p:nvPr/>
        </p:nvSpPr>
        <p:spPr>
          <a:xfrm rot="16200000">
            <a:off x="-299475" y="8255474"/>
            <a:ext cx="1700154" cy="52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Change in tumor volume(%)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C23BD8-6974-4D28-9C6A-E7655DDAA32B}"/>
              </a:ext>
            </a:extLst>
          </p:cNvPr>
          <p:cNvSpPr txBox="1"/>
          <p:nvPr/>
        </p:nvSpPr>
        <p:spPr>
          <a:xfrm>
            <a:off x="5509296" y="7768279"/>
            <a:ext cx="1200804" cy="251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HRAS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 type</a:t>
            </a:r>
            <a:endParaRPr lang="en-US" sz="1200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0A84591-930A-4153-B5C6-6EA1373AA201}"/>
              </a:ext>
            </a:extLst>
          </p:cNvPr>
          <p:cNvSpPr/>
          <p:nvPr/>
        </p:nvSpPr>
        <p:spPr>
          <a:xfrm>
            <a:off x="5450360" y="7891394"/>
            <a:ext cx="60104" cy="6272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D8DBAC2-1C9E-49E3-BCC8-4FE5C1BB96E5}"/>
              </a:ext>
            </a:extLst>
          </p:cNvPr>
          <p:cNvSpPr/>
          <p:nvPr/>
        </p:nvSpPr>
        <p:spPr>
          <a:xfrm>
            <a:off x="5449192" y="8129219"/>
            <a:ext cx="60104" cy="6272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EE9E3A9-E2A9-4F51-BDA3-9AC58A285BBB}"/>
              </a:ext>
            </a:extLst>
          </p:cNvPr>
          <p:cNvSpPr txBox="1"/>
          <p:nvPr/>
        </p:nvSpPr>
        <p:spPr>
          <a:xfrm>
            <a:off x="5495488" y="8019822"/>
            <a:ext cx="1074205" cy="251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HRAS-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mutant</a:t>
            </a:r>
            <a:endParaRPr lang="en-US" sz="1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7E6DD6-D55A-489D-B5FD-0CA3D9C46D3D}"/>
              </a:ext>
            </a:extLst>
          </p:cNvPr>
          <p:cNvSpPr txBox="1"/>
          <p:nvPr/>
        </p:nvSpPr>
        <p:spPr>
          <a:xfrm>
            <a:off x="4404379" y="8450997"/>
            <a:ext cx="3014584" cy="251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*  Capped at 200%. Actual values 208-597%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6635" y="6964224"/>
            <a:ext cx="1991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Change in tumor volume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-23975"/>
            <a:ext cx="1981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Supplementary Figure 1.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700E0-ECCC-4BB0-B92A-20B250E4C753}"/>
              </a:ext>
            </a:extLst>
          </p:cNvPr>
          <p:cNvSpPr txBox="1"/>
          <p:nvPr/>
        </p:nvSpPr>
        <p:spPr>
          <a:xfrm>
            <a:off x="206635" y="281459"/>
            <a:ext cx="3494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Mutational signatures of HNSCC PDX models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96" y="662534"/>
            <a:ext cx="4812431" cy="32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5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FDED0B-86D0-490D-A56F-F62FA11CB250}"/>
              </a:ext>
            </a:extLst>
          </p:cNvPr>
          <p:cNvSpPr/>
          <p:nvPr/>
        </p:nvSpPr>
        <p:spPr>
          <a:xfrm>
            <a:off x="235528" y="349789"/>
            <a:ext cx="7356764" cy="172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Supplementary figure 1. Antitumor activity of tipifarnib in HRAS WT patient-derived xenograft models. (A)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Mutational signatures of HNSCC PDX models. The mutational status of the genes most frequently mutated in HNSCC in the human PDXs used for the current study is depicted.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(B)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PDX models lacking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HRAS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mutations. HN2609, HN0626, HN2590, HN5111, HN5115 and HN5123 fragments were implanted in nude mice and treated with vehicle or tipifarnib (60mg/kg PO BID) as indicated.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(C)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Change in tumor volume for each single mouse used for PDX model study. 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6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1180D-BDFA-48E1-A7CC-E5F3B867F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26032"/>
            <a:ext cx="7772400" cy="10063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AF3010-6A69-447C-8AC7-6B1EBC2DB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73715"/>
            <a:ext cx="7772400" cy="2134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F2C21C-4468-4348-918B-A56254836301}"/>
              </a:ext>
            </a:extLst>
          </p:cNvPr>
          <p:cNvSpPr txBox="1"/>
          <p:nvPr/>
        </p:nvSpPr>
        <p:spPr>
          <a:xfrm>
            <a:off x="136477" y="1517256"/>
            <a:ext cx="4761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Supplementary Figure 2. Advaita gene set enrichment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57632-A49C-490B-8EE5-0F52E6915BC8}"/>
              </a:ext>
            </a:extLst>
          </p:cNvPr>
          <p:cNvSpPr txBox="1"/>
          <p:nvPr/>
        </p:nvSpPr>
        <p:spPr>
          <a:xfrm>
            <a:off x="0" y="4187478"/>
            <a:ext cx="2438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B. Epithelial cell differentiation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4F6C3-17E9-484B-960B-4DC6E4C4E33F}"/>
              </a:ext>
            </a:extLst>
          </p:cNvPr>
          <p:cNvSpPr txBox="1"/>
          <p:nvPr/>
        </p:nvSpPr>
        <p:spPr>
          <a:xfrm>
            <a:off x="0" y="1920742"/>
            <a:ext cx="109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A. Cell cycle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FCDBD8-B36A-46E3-9BDC-2D3826057FED}"/>
              </a:ext>
            </a:extLst>
          </p:cNvPr>
          <p:cNvSpPr/>
          <p:nvPr/>
        </p:nvSpPr>
        <p:spPr>
          <a:xfrm>
            <a:off x="191897" y="5750034"/>
            <a:ext cx="7275705" cy="89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Supplementary figure 2. 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Advaita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gene set enrichment analysis</a:t>
            </a:r>
            <a:r>
              <a:rPr 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Effect of tipifarnib treatment on genes involved in (A) cell cycle progression and (B) epithelial cell differentiation in PDX models using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Advaita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GSEA (</a:t>
            </a:r>
            <a:r>
              <a:rPr lang="en-US" sz="1200" u="sng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http://www.advaitabio.com/ipathwayguide)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46466E-9A0C-42DF-9FA1-FB627F11B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8875"/>
            <a:ext cx="7772400" cy="16848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E0E700-A808-43A6-B6EC-FB8A4E886F96}"/>
              </a:ext>
            </a:extLst>
          </p:cNvPr>
          <p:cNvSpPr txBox="1"/>
          <p:nvPr/>
        </p:nvSpPr>
        <p:spPr>
          <a:xfrm>
            <a:off x="0" y="839624"/>
            <a:ext cx="4868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Supplementary figure 3. ENRICHR gene set enrichment 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F34D3C-F2D9-479D-B970-71139D8B8AFC}"/>
              </a:ext>
            </a:extLst>
          </p:cNvPr>
          <p:cNvSpPr/>
          <p:nvPr/>
        </p:nvSpPr>
        <p:spPr>
          <a:xfrm>
            <a:off x="346364" y="3085976"/>
            <a:ext cx="5095009" cy="33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Supplementary figure 3.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ENRICHR gene set enrichment analysis.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1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118328</TotalTime>
  <Words>253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UCSD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Gilardi</dc:creator>
  <cp:lastModifiedBy>Zhiyong Wang</cp:lastModifiedBy>
  <cp:revision>574</cp:revision>
  <cp:lastPrinted>2019-06-17T23:29:12Z</cp:lastPrinted>
  <dcterms:created xsi:type="dcterms:W3CDTF">2018-04-03T01:05:55Z</dcterms:created>
  <dcterms:modified xsi:type="dcterms:W3CDTF">2020-04-06T19:46:35Z</dcterms:modified>
</cp:coreProperties>
</file>