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7772400" cy="11887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50" d="100"/>
          <a:sy n="50" d="100"/>
        </p:scale>
        <p:origin x="1736" y="-8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4"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945429"/>
            <a:ext cx="6606540" cy="4138507"/>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6243533"/>
            <a:ext cx="5829300" cy="2869987"/>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178B9C-6358-4860-889B-A8949D2C965A}"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66777-B6A0-42F5-ACEA-A872D04F8BEF}" type="slidenum">
              <a:rPr lang="en-US" smtClean="0"/>
              <a:t>‹#›</a:t>
            </a:fld>
            <a:endParaRPr lang="en-US"/>
          </a:p>
        </p:txBody>
      </p:sp>
    </p:spTree>
    <p:extLst>
      <p:ext uri="{BB962C8B-B14F-4D97-AF65-F5344CB8AC3E}">
        <p14:creationId xmlns:p14="http://schemas.microsoft.com/office/powerpoint/2010/main" val="1470110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178B9C-6358-4860-889B-A8949D2C965A}"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66777-B6A0-42F5-ACEA-A872D04F8BEF}" type="slidenum">
              <a:rPr lang="en-US" smtClean="0"/>
              <a:t>‹#›</a:t>
            </a:fld>
            <a:endParaRPr lang="en-US"/>
          </a:p>
        </p:txBody>
      </p:sp>
    </p:spTree>
    <p:extLst>
      <p:ext uri="{BB962C8B-B14F-4D97-AF65-F5344CB8AC3E}">
        <p14:creationId xmlns:p14="http://schemas.microsoft.com/office/powerpoint/2010/main" val="1804191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632883"/>
            <a:ext cx="1675924" cy="1007385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632883"/>
            <a:ext cx="4930616" cy="100738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178B9C-6358-4860-889B-A8949D2C965A}"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66777-B6A0-42F5-ACEA-A872D04F8BEF}" type="slidenum">
              <a:rPr lang="en-US" smtClean="0"/>
              <a:t>‹#›</a:t>
            </a:fld>
            <a:endParaRPr lang="en-US"/>
          </a:p>
        </p:txBody>
      </p:sp>
    </p:spTree>
    <p:extLst>
      <p:ext uri="{BB962C8B-B14F-4D97-AF65-F5344CB8AC3E}">
        <p14:creationId xmlns:p14="http://schemas.microsoft.com/office/powerpoint/2010/main" val="419422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178B9C-6358-4860-889B-A8949D2C965A}"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66777-B6A0-42F5-ACEA-A872D04F8BEF}" type="slidenum">
              <a:rPr lang="en-US" smtClean="0"/>
              <a:t>‹#›</a:t>
            </a:fld>
            <a:endParaRPr lang="en-US"/>
          </a:p>
        </p:txBody>
      </p:sp>
    </p:spTree>
    <p:extLst>
      <p:ext uri="{BB962C8B-B14F-4D97-AF65-F5344CB8AC3E}">
        <p14:creationId xmlns:p14="http://schemas.microsoft.com/office/powerpoint/2010/main" val="2961305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963549"/>
            <a:ext cx="6703695" cy="494474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7955072"/>
            <a:ext cx="6703695" cy="260032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178B9C-6358-4860-889B-A8949D2C965A}"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66777-B6A0-42F5-ACEA-A872D04F8BEF}" type="slidenum">
              <a:rPr lang="en-US" smtClean="0"/>
              <a:t>‹#›</a:t>
            </a:fld>
            <a:endParaRPr lang="en-US"/>
          </a:p>
        </p:txBody>
      </p:sp>
    </p:spTree>
    <p:extLst>
      <p:ext uri="{BB962C8B-B14F-4D97-AF65-F5344CB8AC3E}">
        <p14:creationId xmlns:p14="http://schemas.microsoft.com/office/powerpoint/2010/main" val="2864476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3164417"/>
            <a:ext cx="3303270" cy="75423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3164417"/>
            <a:ext cx="3303270" cy="75423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178B9C-6358-4860-889B-A8949D2C965A}"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66777-B6A0-42F5-ACEA-A872D04F8BEF}" type="slidenum">
              <a:rPr lang="en-US" smtClean="0"/>
              <a:t>‹#›</a:t>
            </a:fld>
            <a:endParaRPr lang="en-US"/>
          </a:p>
        </p:txBody>
      </p:sp>
    </p:spTree>
    <p:extLst>
      <p:ext uri="{BB962C8B-B14F-4D97-AF65-F5344CB8AC3E}">
        <p14:creationId xmlns:p14="http://schemas.microsoft.com/office/powerpoint/2010/main" val="1464845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632886"/>
            <a:ext cx="6703695" cy="2297643"/>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914016"/>
            <a:ext cx="3288089" cy="142811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4342130"/>
            <a:ext cx="3288089" cy="63866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914016"/>
            <a:ext cx="3304282" cy="142811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4342130"/>
            <a:ext cx="3304282" cy="63866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178B9C-6358-4860-889B-A8949D2C965A}" type="datetimeFigureOut">
              <a:rPr lang="en-US" smtClean="0"/>
              <a:t>8/19/2020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66777-B6A0-42F5-ACEA-A872D04F8BEF}" type="slidenum">
              <a:rPr lang="en-US" smtClean="0"/>
              <a:t>‹#›</a:t>
            </a:fld>
            <a:endParaRPr lang="en-US"/>
          </a:p>
        </p:txBody>
      </p:sp>
    </p:spTree>
    <p:extLst>
      <p:ext uri="{BB962C8B-B14F-4D97-AF65-F5344CB8AC3E}">
        <p14:creationId xmlns:p14="http://schemas.microsoft.com/office/powerpoint/2010/main" val="1910758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178B9C-6358-4860-889B-A8949D2C965A}" type="datetimeFigureOut">
              <a:rPr lang="en-US" smtClean="0"/>
              <a:t>8/19/2020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66777-B6A0-42F5-ACEA-A872D04F8BEF}" type="slidenum">
              <a:rPr lang="en-US" smtClean="0"/>
              <a:t>‹#›</a:t>
            </a:fld>
            <a:endParaRPr lang="en-US"/>
          </a:p>
        </p:txBody>
      </p:sp>
    </p:spTree>
    <p:extLst>
      <p:ext uri="{BB962C8B-B14F-4D97-AF65-F5344CB8AC3E}">
        <p14:creationId xmlns:p14="http://schemas.microsoft.com/office/powerpoint/2010/main" val="3627103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178B9C-6358-4860-889B-A8949D2C965A}" type="datetimeFigureOut">
              <a:rPr lang="en-US" smtClean="0"/>
              <a:t>8/19/2020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66777-B6A0-42F5-ACEA-A872D04F8BEF}" type="slidenum">
              <a:rPr lang="en-US" smtClean="0"/>
              <a:t>‹#›</a:t>
            </a:fld>
            <a:endParaRPr lang="en-US"/>
          </a:p>
        </p:txBody>
      </p:sp>
    </p:spTree>
    <p:extLst>
      <p:ext uri="{BB962C8B-B14F-4D97-AF65-F5344CB8AC3E}">
        <p14:creationId xmlns:p14="http://schemas.microsoft.com/office/powerpoint/2010/main" val="3571558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792480"/>
            <a:ext cx="2506801" cy="277368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711539"/>
            <a:ext cx="3934778" cy="8447617"/>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566160"/>
            <a:ext cx="2506801" cy="6606753"/>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96178B9C-6358-4860-889B-A8949D2C965A}"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66777-B6A0-42F5-ACEA-A872D04F8BEF}" type="slidenum">
              <a:rPr lang="en-US" smtClean="0"/>
              <a:t>‹#›</a:t>
            </a:fld>
            <a:endParaRPr lang="en-US"/>
          </a:p>
        </p:txBody>
      </p:sp>
    </p:spTree>
    <p:extLst>
      <p:ext uri="{BB962C8B-B14F-4D97-AF65-F5344CB8AC3E}">
        <p14:creationId xmlns:p14="http://schemas.microsoft.com/office/powerpoint/2010/main" val="145727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792480"/>
            <a:ext cx="2506801" cy="277368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711539"/>
            <a:ext cx="3934778" cy="8447617"/>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566160"/>
            <a:ext cx="2506801" cy="6606753"/>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96178B9C-6358-4860-889B-A8949D2C965A}"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66777-B6A0-42F5-ACEA-A872D04F8BEF}" type="slidenum">
              <a:rPr lang="en-US" smtClean="0"/>
              <a:t>‹#›</a:t>
            </a:fld>
            <a:endParaRPr lang="en-US"/>
          </a:p>
        </p:txBody>
      </p:sp>
    </p:spTree>
    <p:extLst>
      <p:ext uri="{BB962C8B-B14F-4D97-AF65-F5344CB8AC3E}">
        <p14:creationId xmlns:p14="http://schemas.microsoft.com/office/powerpoint/2010/main" val="184088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632886"/>
            <a:ext cx="6703695" cy="229764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3164417"/>
            <a:ext cx="6703695" cy="75423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11017676"/>
            <a:ext cx="1748790" cy="632883"/>
          </a:xfrm>
          <a:prstGeom prst="rect">
            <a:avLst/>
          </a:prstGeom>
        </p:spPr>
        <p:txBody>
          <a:bodyPr vert="horz" lIns="91440" tIns="45720" rIns="91440" bIns="45720" rtlCol="0" anchor="ctr"/>
          <a:lstStyle>
            <a:lvl1pPr algn="l">
              <a:defRPr sz="1020">
                <a:solidFill>
                  <a:schemeClr val="tx1">
                    <a:tint val="75000"/>
                  </a:schemeClr>
                </a:solidFill>
              </a:defRPr>
            </a:lvl1pPr>
          </a:lstStyle>
          <a:p>
            <a:fld id="{96178B9C-6358-4860-889B-A8949D2C965A}" type="datetimeFigureOut">
              <a:rPr lang="en-US" smtClean="0"/>
              <a:t>8/19/2020</a:t>
            </a:fld>
            <a:endParaRPr lang="en-US"/>
          </a:p>
        </p:txBody>
      </p:sp>
      <p:sp>
        <p:nvSpPr>
          <p:cNvPr id="5" name="Footer Placeholder 4"/>
          <p:cNvSpPr>
            <a:spLocks noGrp="1"/>
          </p:cNvSpPr>
          <p:nvPr>
            <p:ph type="ftr" sz="quarter" idx="3"/>
          </p:nvPr>
        </p:nvSpPr>
        <p:spPr>
          <a:xfrm>
            <a:off x="2574608" y="11017676"/>
            <a:ext cx="2623185" cy="632883"/>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11017676"/>
            <a:ext cx="1748790" cy="632883"/>
          </a:xfrm>
          <a:prstGeom prst="rect">
            <a:avLst/>
          </a:prstGeom>
        </p:spPr>
        <p:txBody>
          <a:bodyPr vert="horz" lIns="91440" tIns="45720" rIns="91440" bIns="45720" rtlCol="0" anchor="ctr"/>
          <a:lstStyle>
            <a:lvl1pPr algn="r">
              <a:defRPr sz="1020">
                <a:solidFill>
                  <a:schemeClr val="tx1">
                    <a:tint val="75000"/>
                  </a:schemeClr>
                </a:solidFill>
              </a:defRPr>
            </a:lvl1pPr>
          </a:lstStyle>
          <a:p>
            <a:fld id="{DD566777-B6A0-42F5-ACEA-A872D04F8BEF}" type="slidenum">
              <a:rPr lang="en-US" smtClean="0"/>
              <a:t>‹#›</a:t>
            </a:fld>
            <a:endParaRPr lang="en-US"/>
          </a:p>
        </p:txBody>
      </p:sp>
    </p:spTree>
    <p:extLst>
      <p:ext uri="{BB962C8B-B14F-4D97-AF65-F5344CB8AC3E}">
        <p14:creationId xmlns:p14="http://schemas.microsoft.com/office/powerpoint/2010/main" val="3794059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10" Type="http://schemas.openxmlformats.org/officeDocument/2006/relationships/image" Target="../media/image4.emf"/><Relationship Id="rId4" Type="http://schemas.openxmlformats.org/officeDocument/2006/relationships/image" Target="../media/image1.emf"/><Relationship Id="rId9"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409086"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a:t>
            </a:r>
          </a:p>
        </p:txBody>
      </p:sp>
      <p:sp>
        <p:nvSpPr>
          <p:cNvPr id="5" name="TextBox 4"/>
          <p:cNvSpPr txBox="1"/>
          <p:nvPr/>
        </p:nvSpPr>
        <p:spPr>
          <a:xfrm>
            <a:off x="4056365" y="0"/>
            <a:ext cx="487400"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B.</a:t>
            </a:r>
          </a:p>
        </p:txBody>
      </p:sp>
      <p:sp>
        <p:nvSpPr>
          <p:cNvPr id="9" name="Rectangle 8"/>
          <p:cNvSpPr/>
          <p:nvPr/>
        </p:nvSpPr>
        <p:spPr>
          <a:xfrm>
            <a:off x="0" y="6772613"/>
            <a:ext cx="7772400" cy="2308324"/>
          </a:xfrm>
          <a:prstGeom prst="rect">
            <a:avLst/>
          </a:prstGeom>
        </p:spPr>
        <p:txBody>
          <a:bodyPr wrap="square">
            <a:spAutoFit/>
          </a:bodyPr>
          <a:lstStyle/>
          <a:p>
            <a:pPr algn="just"/>
            <a:r>
              <a:rPr lang="en-US" sz="1200" b="1" dirty="0">
                <a:latin typeface="Times New Roman" panose="02020603050405020304" pitchFamily="18" charset="0"/>
                <a:cs typeface="Times New Roman" panose="02020603050405020304" pitchFamily="18" charset="0"/>
              </a:rPr>
              <a:t>Supplemental Figure 2: Inducing Early Stage Autophagy Does Not Alter CNL-Induced Cell Death in HNSCC</a:t>
            </a:r>
            <a:endParaRPr lang="en-US" sz="1200" dirty="0">
              <a:latin typeface="Times New Roman" panose="02020603050405020304" pitchFamily="18" charset="0"/>
              <a:cs typeface="Times New Roman" panose="02020603050405020304" pitchFamily="18" charset="0"/>
            </a:endParaRPr>
          </a:p>
          <a:p>
            <a:pPr algn="just"/>
            <a:r>
              <a:rPr lang="en-US" sz="1200" i="1" dirty="0">
                <a:latin typeface="Times New Roman" panose="02020603050405020304" pitchFamily="18" charset="0"/>
                <a:cs typeface="Times New Roman" panose="02020603050405020304" pitchFamily="18" charset="0"/>
              </a:rPr>
              <a:t>Rap- Rapamycin, Tor - </a:t>
            </a:r>
            <a:r>
              <a:rPr lang="en-US" sz="1200" i="1" dirty="0" err="1">
                <a:latin typeface="Times New Roman" panose="02020603050405020304" pitchFamily="18" charset="0"/>
                <a:cs typeface="Times New Roman" panose="02020603050405020304" pitchFamily="18" charset="0"/>
              </a:rPr>
              <a:t>Torin</a:t>
            </a:r>
            <a:r>
              <a:rPr lang="en-US" sz="1200" i="1" dirty="0">
                <a:latin typeface="Times New Roman" panose="02020603050405020304" pitchFamily="18" charset="0"/>
                <a:cs typeface="Times New Roman" panose="02020603050405020304" pitchFamily="18" charset="0"/>
              </a:rPr>
              <a:t> 1,PGF - Primary Gingival Fibroblasts, HNSCC - Head and Neck Squamous Cell Carcinoma</a:t>
            </a:r>
            <a:endParaRPr lang="en-US" sz="1200" dirty="0">
              <a:latin typeface="Times New Roman" panose="02020603050405020304" pitchFamily="18" charset="0"/>
              <a:cs typeface="Times New Roman" panose="02020603050405020304" pitchFamily="18" charset="0"/>
            </a:endParaRPr>
          </a:p>
          <a:p>
            <a:pPr algn="just"/>
            <a:r>
              <a:rPr lang="en-US" sz="1200" b="1" dirty="0">
                <a:latin typeface="Times New Roman" panose="02020603050405020304" pitchFamily="18" charset="0"/>
                <a:cs typeface="Times New Roman" panose="02020603050405020304" pitchFamily="18" charset="0"/>
              </a:rPr>
              <a:t>(A-B) </a:t>
            </a:r>
            <a:r>
              <a:rPr lang="en-US" sz="1200" dirty="0">
                <a:latin typeface="Times New Roman" panose="02020603050405020304" pitchFamily="18" charset="0"/>
                <a:cs typeface="Times New Roman" panose="02020603050405020304" pitchFamily="18" charset="0"/>
              </a:rPr>
              <a:t>MTS assay assessing cell viability after pre-treatment with </a:t>
            </a:r>
            <a:r>
              <a:rPr lang="en-US" sz="1200" b="1" dirty="0">
                <a:latin typeface="Times New Roman" panose="02020603050405020304" pitchFamily="18" charset="0"/>
                <a:cs typeface="Times New Roman" panose="02020603050405020304" pitchFamily="18" charset="0"/>
              </a:rPr>
              <a:t>(A) </a:t>
            </a:r>
            <a:r>
              <a:rPr lang="en-US" sz="1200" dirty="0">
                <a:latin typeface="Times New Roman" panose="02020603050405020304" pitchFamily="18" charset="0"/>
                <a:cs typeface="Times New Roman" panose="02020603050405020304" pitchFamily="18" charset="0"/>
              </a:rPr>
              <a:t>Rapamycin (25nM and 50nM) and </a:t>
            </a:r>
            <a:r>
              <a:rPr lang="en-US" sz="1200" b="1" dirty="0">
                <a:latin typeface="Times New Roman" panose="02020603050405020304" pitchFamily="18" charset="0"/>
                <a:cs typeface="Times New Roman" panose="02020603050405020304" pitchFamily="18" charset="0"/>
              </a:rPr>
              <a:t>(B)</a:t>
            </a:r>
            <a:r>
              <a:rPr lang="en-US" sz="1200" dirty="0">
                <a:latin typeface="Times New Roman" panose="02020603050405020304" pitchFamily="18" charset="0"/>
                <a:cs typeface="Times New Roman" panose="02020603050405020304" pitchFamily="18" charset="0"/>
              </a:rPr>
              <a:t> Torin-1 (25nM and 50nM) or their respective vehicles for 1 hour (3-Methyladenine &amp; Wortmannin) or 4 hours (Rapamycin and Torin 1) before being treated with 10µM CNL or equivalent ghost liposomes for 24 and 48 hours. All values are normalized to cells treated with ghost liposomes and vehicle. No statistical significance was achieved between CNL alone and CNL + drug at the same time point. The displayed error bars represent standard deviation of the mean, and all experiments were performed with at least three biological replicates. </a:t>
            </a:r>
            <a:r>
              <a:rPr lang="en-US" sz="1200" b="1" dirty="0">
                <a:latin typeface="Times New Roman" panose="02020603050405020304" pitchFamily="18" charset="0"/>
                <a:cs typeface="Times New Roman" panose="02020603050405020304" pitchFamily="18" charset="0"/>
              </a:rPr>
              <a:t>(C-D) </a:t>
            </a:r>
            <a:r>
              <a:rPr lang="en-US" sz="1200" dirty="0">
                <a:latin typeface="Times New Roman" panose="02020603050405020304" pitchFamily="18" charset="0"/>
                <a:cs typeface="Times New Roman" panose="02020603050405020304" pitchFamily="18" charset="0"/>
              </a:rPr>
              <a:t>Multiple concentrations of various compound were tested in the presence or absence of CNL to screen for synergism or antagonism of CNL-induced cell death. Cells were treated with </a:t>
            </a:r>
            <a:r>
              <a:rPr lang="en-US" sz="1200" b="1" dirty="0">
                <a:latin typeface="Times New Roman" panose="02020603050405020304" pitchFamily="18" charset="0"/>
                <a:cs typeface="Times New Roman" panose="02020603050405020304" pitchFamily="18" charset="0"/>
              </a:rPr>
              <a:t>(C) </a:t>
            </a:r>
            <a:r>
              <a:rPr lang="en-US" sz="1200" dirty="0">
                <a:latin typeface="Times New Roman" panose="02020603050405020304" pitchFamily="18" charset="0"/>
                <a:cs typeface="Times New Roman" panose="02020603050405020304" pitchFamily="18" charset="0"/>
              </a:rPr>
              <a:t>3-Methyladenine (0.5mM-5mM) and </a:t>
            </a:r>
            <a:r>
              <a:rPr lang="en-US" sz="1200" b="1" dirty="0">
                <a:latin typeface="Times New Roman" panose="02020603050405020304" pitchFamily="18" charset="0"/>
                <a:cs typeface="Times New Roman" panose="02020603050405020304" pitchFamily="18" charset="0"/>
              </a:rPr>
              <a:t>(D) </a:t>
            </a:r>
            <a:r>
              <a:rPr lang="en-US" sz="1200" dirty="0">
                <a:latin typeface="Times New Roman" panose="02020603050405020304" pitchFamily="18" charset="0"/>
                <a:cs typeface="Times New Roman" panose="02020603050405020304" pitchFamily="18" charset="0"/>
              </a:rPr>
              <a:t>Wortmannin (1µM-50µM) or their respective vehicles for 1 hour before treatment with 10µM CNL and assessment of cell viability via MTS assay. Results shown are representative of three technical replicates in FaDu cells after 48 hours of treatment and displayed error bars represent standard deviation of the mean.</a:t>
            </a:r>
          </a:p>
        </p:txBody>
      </p:sp>
      <p:graphicFrame>
        <p:nvGraphicFramePr>
          <p:cNvPr id="8" name="Object 7">
            <a:extLst>
              <a:ext uri="{FF2B5EF4-FFF2-40B4-BE49-F238E27FC236}">
                <a16:creationId xmlns:a16="http://schemas.microsoft.com/office/drawing/2014/main" id="{0079A0A5-148A-4ECD-840C-FFD0543F330C}"/>
              </a:ext>
            </a:extLst>
          </p:cNvPr>
          <p:cNvGraphicFramePr>
            <a:graphicFrameLocks noChangeAspect="1"/>
          </p:cNvGraphicFramePr>
          <p:nvPr>
            <p:extLst>
              <p:ext uri="{D42A27DB-BD31-4B8C-83A1-F6EECF244321}">
                <p14:modId xmlns:p14="http://schemas.microsoft.com/office/powerpoint/2010/main" val="2814262783"/>
              </p:ext>
            </p:extLst>
          </p:nvPr>
        </p:nvGraphicFramePr>
        <p:xfrm>
          <a:off x="3886200" y="184666"/>
          <a:ext cx="4036357" cy="3657600"/>
        </p:xfrm>
        <a:graphic>
          <a:graphicData uri="http://schemas.openxmlformats.org/presentationml/2006/ole">
            <mc:AlternateContent xmlns:mc="http://schemas.openxmlformats.org/markup-compatibility/2006">
              <mc:Choice xmlns:v="urn:schemas-microsoft-com:vml" Requires="v">
                <p:oleObj spid="_x0000_s3214" name="Prism 8" r:id="rId3" imgW="4584528" imgH="4154737" progId="Prism8.Document">
                  <p:embed/>
                </p:oleObj>
              </mc:Choice>
              <mc:Fallback>
                <p:oleObj name="Prism 8" r:id="rId3" imgW="4584528" imgH="4154737" progId="Prism8.Document">
                  <p:embed/>
                  <p:pic>
                    <p:nvPicPr>
                      <p:cNvPr id="4" name="Object 3"/>
                      <p:cNvPicPr/>
                      <p:nvPr/>
                    </p:nvPicPr>
                    <p:blipFill>
                      <a:blip r:embed="rId4"/>
                      <a:stretch>
                        <a:fillRect/>
                      </a:stretch>
                    </p:blipFill>
                    <p:spPr>
                      <a:xfrm>
                        <a:off x="3886200" y="184666"/>
                        <a:ext cx="4036357" cy="36576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41814825-2FE5-456B-B731-219698D01D33}"/>
              </a:ext>
            </a:extLst>
          </p:cNvPr>
          <p:cNvGraphicFramePr>
            <a:graphicFrameLocks noChangeAspect="1"/>
          </p:cNvGraphicFramePr>
          <p:nvPr>
            <p:extLst>
              <p:ext uri="{D42A27DB-BD31-4B8C-83A1-F6EECF244321}">
                <p14:modId xmlns:p14="http://schemas.microsoft.com/office/powerpoint/2010/main" val="949951071"/>
              </p:ext>
            </p:extLst>
          </p:nvPr>
        </p:nvGraphicFramePr>
        <p:xfrm>
          <a:off x="0" y="170276"/>
          <a:ext cx="4036357" cy="3657600"/>
        </p:xfrm>
        <a:graphic>
          <a:graphicData uri="http://schemas.openxmlformats.org/presentationml/2006/ole">
            <mc:AlternateContent xmlns:mc="http://schemas.openxmlformats.org/markup-compatibility/2006">
              <mc:Choice xmlns:v="urn:schemas-microsoft-com:vml" Requires="v">
                <p:oleObj spid="_x0000_s3215" name="Prism 8" r:id="rId5" imgW="4594972" imgH="4203358" progId="Prism8.Document">
                  <p:embed/>
                </p:oleObj>
              </mc:Choice>
              <mc:Fallback>
                <p:oleObj name="Prism 8" r:id="rId5" imgW="4594972" imgH="4203358" progId="Prism8.Document">
                  <p:embed/>
                  <p:pic>
                    <p:nvPicPr>
                      <p:cNvPr id="5" name="Object 4"/>
                      <p:cNvPicPr/>
                      <p:nvPr/>
                    </p:nvPicPr>
                    <p:blipFill>
                      <a:blip r:embed="rId6"/>
                      <a:stretch>
                        <a:fillRect/>
                      </a:stretch>
                    </p:blipFill>
                    <p:spPr>
                      <a:xfrm>
                        <a:off x="0" y="170276"/>
                        <a:ext cx="4036357" cy="36576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9DCDE6E6-616D-4CE6-9DD1-93B423607D4C}"/>
              </a:ext>
            </a:extLst>
          </p:cNvPr>
          <p:cNvGraphicFramePr>
            <a:graphicFrameLocks noChangeAspect="1"/>
          </p:cNvGraphicFramePr>
          <p:nvPr>
            <p:extLst>
              <p:ext uri="{D42A27DB-BD31-4B8C-83A1-F6EECF244321}">
                <p14:modId xmlns:p14="http://schemas.microsoft.com/office/powerpoint/2010/main" val="3544647693"/>
              </p:ext>
            </p:extLst>
          </p:nvPr>
        </p:nvGraphicFramePr>
        <p:xfrm>
          <a:off x="91510" y="4145092"/>
          <a:ext cx="3709607" cy="2421475"/>
        </p:xfrm>
        <a:graphic>
          <a:graphicData uri="http://schemas.openxmlformats.org/presentationml/2006/ole">
            <mc:AlternateContent xmlns:mc="http://schemas.openxmlformats.org/markup-compatibility/2006">
              <mc:Choice xmlns:v="urn:schemas-microsoft-com:vml" Requires="v">
                <p:oleObj spid="_x0000_s3216" name="Prism 8" r:id="rId7" imgW="5555454" imgH="3625671" progId="Prism8.Document">
                  <p:embed/>
                </p:oleObj>
              </mc:Choice>
              <mc:Fallback>
                <p:oleObj name="Prism 8" r:id="rId7" imgW="5555454" imgH="3625671" progId="Prism8.Document">
                  <p:embed/>
                  <p:pic>
                    <p:nvPicPr>
                      <p:cNvPr id="4" name="Object 3"/>
                      <p:cNvPicPr/>
                      <p:nvPr/>
                    </p:nvPicPr>
                    <p:blipFill>
                      <a:blip r:embed="rId8"/>
                      <a:stretch>
                        <a:fillRect/>
                      </a:stretch>
                    </p:blipFill>
                    <p:spPr>
                      <a:xfrm>
                        <a:off x="91510" y="4145092"/>
                        <a:ext cx="3709607" cy="2421475"/>
                      </a:xfrm>
                      <a:prstGeom prst="rect">
                        <a:avLst/>
                      </a:prstGeom>
                    </p:spPr>
                  </p:pic>
                </p:oleObj>
              </mc:Fallback>
            </mc:AlternateContent>
          </a:graphicData>
        </a:graphic>
      </p:graphicFrame>
      <p:graphicFrame>
        <p:nvGraphicFramePr>
          <p:cNvPr id="24" name="Object 23">
            <a:extLst>
              <a:ext uri="{FF2B5EF4-FFF2-40B4-BE49-F238E27FC236}">
                <a16:creationId xmlns:a16="http://schemas.microsoft.com/office/drawing/2014/main" id="{EBBF0122-4494-4479-A032-BFA38C369045}"/>
              </a:ext>
            </a:extLst>
          </p:cNvPr>
          <p:cNvGraphicFramePr>
            <a:graphicFrameLocks noChangeAspect="1"/>
          </p:cNvGraphicFramePr>
          <p:nvPr>
            <p:extLst>
              <p:ext uri="{D42A27DB-BD31-4B8C-83A1-F6EECF244321}">
                <p14:modId xmlns:p14="http://schemas.microsoft.com/office/powerpoint/2010/main" val="2668073904"/>
              </p:ext>
            </p:extLst>
          </p:nvPr>
        </p:nvGraphicFramePr>
        <p:xfrm>
          <a:off x="4036357" y="4145091"/>
          <a:ext cx="3697944" cy="2421475"/>
        </p:xfrm>
        <a:graphic>
          <a:graphicData uri="http://schemas.openxmlformats.org/presentationml/2006/ole">
            <mc:AlternateContent xmlns:mc="http://schemas.openxmlformats.org/markup-compatibility/2006">
              <mc:Choice xmlns:v="urn:schemas-microsoft-com:vml" Requires="v">
                <p:oleObj spid="_x0000_s3217" name="Prism 8" r:id="rId9" imgW="5537087" imgH="3625671" progId="Prism8.Document">
                  <p:embed/>
                </p:oleObj>
              </mc:Choice>
              <mc:Fallback>
                <p:oleObj name="Prism 8" r:id="rId9" imgW="5537087" imgH="3625671" progId="Prism8.Document">
                  <p:embed/>
                  <p:pic>
                    <p:nvPicPr>
                      <p:cNvPr id="5" name="Object 4"/>
                      <p:cNvPicPr/>
                      <p:nvPr/>
                    </p:nvPicPr>
                    <p:blipFill>
                      <a:blip r:embed="rId10"/>
                      <a:stretch>
                        <a:fillRect/>
                      </a:stretch>
                    </p:blipFill>
                    <p:spPr>
                      <a:xfrm>
                        <a:off x="4036357" y="4145091"/>
                        <a:ext cx="3697944" cy="2421475"/>
                      </a:xfrm>
                      <a:prstGeom prst="rect">
                        <a:avLst/>
                      </a:prstGeom>
                    </p:spPr>
                  </p:pic>
                </p:oleObj>
              </mc:Fallback>
            </mc:AlternateContent>
          </a:graphicData>
        </a:graphic>
      </p:graphicFrame>
      <p:sp>
        <p:nvSpPr>
          <p:cNvPr id="26" name="TextBox 25">
            <a:extLst>
              <a:ext uri="{FF2B5EF4-FFF2-40B4-BE49-F238E27FC236}">
                <a16:creationId xmlns:a16="http://schemas.microsoft.com/office/drawing/2014/main" id="{686B2863-3CBF-414E-97DE-FA0D87737737}"/>
              </a:ext>
            </a:extLst>
          </p:cNvPr>
          <p:cNvSpPr txBox="1"/>
          <p:nvPr/>
        </p:nvSpPr>
        <p:spPr>
          <a:xfrm>
            <a:off x="0" y="3960426"/>
            <a:ext cx="396262"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C.</a:t>
            </a:r>
          </a:p>
        </p:txBody>
      </p:sp>
      <p:sp>
        <p:nvSpPr>
          <p:cNvPr id="28" name="TextBox 27">
            <a:extLst>
              <a:ext uri="{FF2B5EF4-FFF2-40B4-BE49-F238E27FC236}">
                <a16:creationId xmlns:a16="http://schemas.microsoft.com/office/drawing/2014/main" id="{62057285-5DE7-4B81-97AB-EB47987ECD99}"/>
              </a:ext>
            </a:extLst>
          </p:cNvPr>
          <p:cNvSpPr txBox="1"/>
          <p:nvPr/>
        </p:nvSpPr>
        <p:spPr>
          <a:xfrm>
            <a:off x="4056365" y="3940202"/>
            <a:ext cx="487400"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D.</a:t>
            </a:r>
          </a:p>
        </p:txBody>
      </p:sp>
    </p:spTree>
    <p:extLst>
      <p:ext uri="{BB962C8B-B14F-4D97-AF65-F5344CB8AC3E}">
        <p14:creationId xmlns:p14="http://schemas.microsoft.com/office/powerpoint/2010/main" val="24371317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1003</TotalTime>
  <Words>262</Words>
  <Application>Microsoft Office PowerPoint</Application>
  <PresentationFormat>Custom</PresentationFormat>
  <Paragraphs>7</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Office Theme</vt:lpstr>
      <vt:lpstr>Prism 8</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Jeremy Shaw</cp:lastModifiedBy>
  <cp:revision>64</cp:revision>
  <dcterms:created xsi:type="dcterms:W3CDTF">2020-03-07T23:17:11Z</dcterms:created>
  <dcterms:modified xsi:type="dcterms:W3CDTF">2020-08-19T15:43:14Z</dcterms:modified>
</cp:coreProperties>
</file>