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4" r:id="rId2"/>
    <p:sldId id="299" r:id="rId3"/>
    <p:sldId id="306" r:id="rId4"/>
    <p:sldId id="291" r:id="rId5"/>
    <p:sldId id="284" r:id="rId6"/>
    <p:sldId id="305" r:id="rId7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91">
          <p15:clr>
            <a:srgbClr val="A4A3A4"/>
          </p15:clr>
        </p15:guide>
        <p15:guide id="2" pos="4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E8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8553" autoAdjust="0"/>
  </p:normalViewPr>
  <p:slideViewPr>
    <p:cSldViewPr snapToObjects="1">
      <p:cViewPr>
        <p:scale>
          <a:sx n="75" d="100"/>
          <a:sy n="75" d="100"/>
        </p:scale>
        <p:origin x="-18" y="354"/>
      </p:cViewPr>
      <p:guideLst>
        <p:guide orient="horz" pos="1791"/>
        <p:guide pos="424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60DB-0C38-455E-B62A-EC16872DD9ED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CD889-0600-4C5C-B2FC-1FD01427BB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858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D889-0600-4C5C-B2FC-1FD01427BB0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D889-0600-4C5C-B2FC-1FD01427BB0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D889-0600-4C5C-B2FC-1FD01427BB0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D889-0600-4C5C-B2FC-1FD01427BB0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E150-A0F8-45A0-A590-84E5729BDF1E}" type="datetimeFigureOut">
              <a:rPr lang="fr-FR" smtClean="0"/>
              <a:pPr/>
              <a:t>27/02/2018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28B6-AA64-4D49-8D20-91B0BB385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oleObject" Target="../embeddings/oleObject2.bin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" Type="http://schemas.openxmlformats.org/officeDocument/2006/relationships/image" Target="../media/image36.png"/><Relationship Id="rId21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microsoft.com/office/2007/relationships/hdphoto" Target="../media/hdphoto10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24" Type="http://schemas.openxmlformats.org/officeDocument/2006/relationships/image" Target="../media/image5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23" Type="http://schemas.microsoft.com/office/2007/relationships/hdphoto" Target="../media/hdphoto9.wdp"/><Relationship Id="rId28" Type="http://schemas.openxmlformats.org/officeDocument/2006/relationships/image" Target="../media/image5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Relationship Id="rId22" Type="http://schemas.openxmlformats.org/officeDocument/2006/relationships/image" Target="../media/image51.png"/><Relationship Id="rId27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ttps://i.gyazo.com/380afff34e5329cd48dfbeffbc10ec86.png"/>
          <p:cNvPicPr>
            <a:picLocks noChangeAspect="1" noChangeArrowheads="1"/>
          </p:cNvPicPr>
          <p:nvPr/>
        </p:nvPicPr>
        <p:blipFill>
          <a:blip r:embed="rId2" cstate="print">
            <a:lum bright="5000" contrast="30000"/>
          </a:blip>
          <a:srcRect l="1152" t="8040" r="47184" b="16081"/>
          <a:stretch>
            <a:fillRect/>
          </a:stretch>
        </p:blipFill>
        <p:spPr bwMode="auto">
          <a:xfrm>
            <a:off x="4151391" y="6917784"/>
            <a:ext cx="1597488" cy="334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1" name="Groupe 20"/>
          <p:cNvGrpSpPr/>
          <p:nvPr/>
        </p:nvGrpSpPr>
        <p:grpSpPr>
          <a:xfrm>
            <a:off x="3721391" y="5863768"/>
            <a:ext cx="2026875" cy="416502"/>
            <a:chOff x="1613378" y="2557079"/>
            <a:chExt cx="2166534" cy="423002"/>
          </a:xfrm>
        </p:grpSpPr>
        <p:pic>
          <p:nvPicPr>
            <p:cNvPr id="2" name="Picture 4" descr="https://i.gyazo.com/35c9164f5bc340afe2f8635591e04348.png"/>
            <p:cNvPicPr>
              <a:picLocks noChangeAspect="1" noChangeArrowheads="1"/>
            </p:cNvPicPr>
            <p:nvPr/>
          </p:nvPicPr>
          <p:blipFill>
            <a:blip r:embed="rId3" cstate="print">
              <a:lum bright="5000" contrast="30000"/>
            </a:blip>
            <a:srcRect l="2197" t="7362" r="45689" b="63801"/>
            <a:stretch>
              <a:fillRect/>
            </a:stretch>
          </p:blipFill>
          <p:spPr bwMode="auto">
            <a:xfrm>
              <a:off x="2072352" y="2557079"/>
              <a:ext cx="1707560" cy="4230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1613378" y="2718422"/>
              <a:ext cx="311060" cy="164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160357" y="5352518"/>
            <a:ext cx="10307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b-AP15 (µM)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VLX1570 (µM)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HA-</a:t>
            </a:r>
            <a:r>
              <a:rPr lang="fr-FR" sz="800" b="1" dirty="0" err="1">
                <a:latin typeface="Arial" pitchFamily="34" charset="0"/>
                <a:cs typeface="Arial" pitchFamily="34" charset="0"/>
              </a:rPr>
              <a:t>Ub</a:t>
            </a:r>
            <a:r>
              <a:rPr lang="fr-FR" sz="800" b="1" dirty="0">
                <a:latin typeface="Arial" pitchFamily="34" charset="0"/>
                <a:cs typeface="Arial" pitchFamily="34" charset="0"/>
              </a:rPr>
              <a:t>-VS probe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703317" y="6061075"/>
            <a:ext cx="606265" cy="2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USP14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4056711" y="7095196"/>
            <a:ext cx="9311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731661" y="6991203"/>
            <a:ext cx="305375" cy="1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5705558" y="5873044"/>
            <a:ext cx="975485" cy="224891"/>
            <a:chOff x="3912211" y="1039552"/>
            <a:chExt cx="1042697" cy="228400"/>
          </a:xfrm>
        </p:grpSpPr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3912211" y="1048537"/>
              <a:ext cx="644993" cy="21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USP14 -</a:t>
              </a:r>
            </a:p>
          </p:txBody>
        </p:sp>
        <p:sp>
          <p:nvSpPr>
            <p:cNvPr id="30" name="Oval 224"/>
            <p:cNvSpPr>
              <a:spLocks noChangeArrowheads="1"/>
            </p:cNvSpPr>
            <p:nvPr/>
          </p:nvSpPr>
          <p:spPr bwMode="auto">
            <a:xfrm>
              <a:off x="4416622" y="1050357"/>
              <a:ext cx="223791" cy="2018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9050" dir="5400000" algn="tl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Ub</a:t>
              </a: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4547166" y="1039552"/>
              <a:ext cx="407742" cy="228400"/>
              <a:chOff x="4815288" y="2371717"/>
              <a:chExt cx="407742" cy="228400"/>
            </a:xfrm>
          </p:grpSpPr>
          <p:sp>
            <p:nvSpPr>
              <p:cNvPr id="32" name="Ellipse 31"/>
              <p:cNvSpPr>
                <a:spLocks noChangeArrowheads="1"/>
              </p:cNvSpPr>
              <p:nvPr/>
            </p:nvSpPr>
            <p:spPr bwMode="auto">
              <a:xfrm>
                <a:off x="4911171" y="2412569"/>
                <a:ext cx="178455" cy="15512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lIns="100794" tIns="50397" rIns="100794" bIns="50397" anchor="ctr"/>
              <a:lstStyle/>
              <a:p>
                <a:pPr algn="ctr">
                  <a:buFont typeface="Times New Roman" charset="0"/>
                  <a:buNone/>
                  <a:defRPr/>
                </a:pPr>
                <a:endParaRPr lang="fr-FR" sz="80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31" name="ZoneTexte 9"/>
              <p:cNvSpPr txBox="1">
                <a:spLocks noChangeArrowheads="1"/>
              </p:cNvSpPr>
              <p:nvPr/>
            </p:nvSpPr>
            <p:spPr bwMode="auto">
              <a:xfrm>
                <a:off x="4815288" y="2371717"/>
                <a:ext cx="407742" cy="22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794" tIns="50397" rIns="100794" bIns="50397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</a:t>
                </a:r>
              </a:p>
            </p:txBody>
          </p:sp>
        </p:grpSp>
      </p:grp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045451" y="6154861"/>
            <a:ext cx="9311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5717282" y="6603646"/>
            <a:ext cx="606265" cy="2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UCHL5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711918" y="6363438"/>
            <a:ext cx="641207" cy="2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UCHL5 -</a:t>
            </a:r>
          </a:p>
        </p:txBody>
      </p:sp>
      <p:grpSp>
        <p:nvGrpSpPr>
          <p:cNvPr id="38" name="Grouper 178"/>
          <p:cNvGrpSpPr/>
          <p:nvPr/>
        </p:nvGrpSpPr>
        <p:grpSpPr>
          <a:xfrm>
            <a:off x="6193860" y="6364110"/>
            <a:ext cx="558940" cy="224889"/>
            <a:chOff x="1593655" y="4089155"/>
            <a:chExt cx="747379" cy="308751"/>
          </a:xfrm>
        </p:grpSpPr>
        <p:sp>
          <p:nvSpPr>
            <p:cNvPr id="39" name="Ellipse 38"/>
            <p:cNvSpPr>
              <a:spLocks noChangeArrowheads="1"/>
            </p:cNvSpPr>
            <p:nvPr/>
          </p:nvSpPr>
          <p:spPr bwMode="auto">
            <a:xfrm>
              <a:off x="1873606" y="4137325"/>
              <a:ext cx="225169" cy="20926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0794" tIns="50397" rIns="100794" bIns="50397" anchor="ctr"/>
            <a:lstStyle/>
            <a:p>
              <a:pPr algn="ctr">
                <a:buFont typeface="Times New Roman" charset="0"/>
                <a:buNone/>
                <a:defRPr/>
              </a:pPr>
              <a:endParaRPr lang="fr-FR" sz="8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40" name="ZoneTexte 9"/>
            <p:cNvSpPr txBox="1">
              <a:spLocks noChangeArrowheads="1"/>
            </p:cNvSpPr>
            <p:nvPr/>
          </p:nvSpPr>
          <p:spPr bwMode="auto">
            <a:xfrm>
              <a:off x="1759814" y="4089155"/>
              <a:ext cx="581220" cy="30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</a:t>
              </a:r>
            </a:p>
          </p:txBody>
        </p:sp>
        <p:sp>
          <p:nvSpPr>
            <p:cNvPr id="41" name="Oval 224"/>
            <p:cNvSpPr>
              <a:spLocks noChangeArrowheads="1"/>
            </p:cNvSpPr>
            <p:nvPr/>
          </p:nvSpPr>
          <p:spPr bwMode="auto">
            <a:xfrm>
              <a:off x="1593655" y="4097281"/>
              <a:ext cx="279951" cy="2728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9050" dir="5400000" algn="tl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Ub</a:t>
              </a:r>
            </a:p>
          </p:txBody>
        </p:sp>
      </p:grp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738732" y="6991203"/>
            <a:ext cx="606265" cy="2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ERK2</a:t>
            </a:r>
          </a:p>
        </p:txBody>
      </p:sp>
      <p:grpSp>
        <p:nvGrpSpPr>
          <p:cNvPr id="121" name="Groupe 120"/>
          <p:cNvGrpSpPr/>
          <p:nvPr/>
        </p:nvGrpSpPr>
        <p:grpSpPr>
          <a:xfrm>
            <a:off x="3719143" y="6363439"/>
            <a:ext cx="2029736" cy="465501"/>
            <a:chOff x="3719143" y="6363438"/>
            <a:chExt cx="2029736" cy="663773"/>
          </a:xfrm>
        </p:grpSpPr>
        <p:pic>
          <p:nvPicPr>
            <p:cNvPr id="20" name="Picture 4" descr="https://i.gyazo.com/35c9164f5bc340afe2f8635591e04348.png"/>
            <p:cNvPicPr>
              <a:picLocks noChangeAspect="1" noChangeArrowheads="1"/>
            </p:cNvPicPr>
            <p:nvPr/>
          </p:nvPicPr>
          <p:blipFill>
            <a:blip r:embed="rId3" cstate="print">
              <a:lum bright="5000" contrast="30000"/>
            </a:blip>
            <a:srcRect l="1551" t="54042" r="46335"/>
            <a:stretch>
              <a:fillRect/>
            </a:stretch>
          </p:blipFill>
          <p:spPr bwMode="auto">
            <a:xfrm>
              <a:off x="4151391" y="6363438"/>
              <a:ext cx="1597488" cy="663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3719143" y="6757585"/>
              <a:ext cx="291008" cy="161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4048705" y="6873346"/>
              <a:ext cx="931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4183155" y="5352519"/>
            <a:ext cx="336794" cy="38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437958" y="5358313"/>
            <a:ext cx="336794" cy="38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692761" y="5358313"/>
            <a:ext cx="336794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0.5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202368" y="5352061"/>
            <a:ext cx="336794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0.5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457173" y="5352061"/>
            <a:ext cx="336794" cy="38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947565" y="5361586"/>
            <a:ext cx="33679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>
              <a:lnSpc>
                <a:spcPts val="1050"/>
              </a:lnSpc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86018" name="Picture 2" descr="Résultat de recherche d'images pour &quot;b-ap15&quot;"/>
          <p:cNvPicPr>
            <a:picLocks noChangeAspect="1" noChangeArrowheads="1"/>
          </p:cNvPicPr>
          <p:nvPr/>
        </p:nvPicPr>
        <p:blipFill>
          <a:blip r:embed="rId4" cstate="print"/>
          <a:srcRect b="10807"/>
          <a:stretch>
            <a:fillRect/>
          </a:stretch>
        </p:blipFill>
        <p:spPr bwMode="auto">
          <a:xfrm>
            <a:off x="1227739" y="5254754"/>
            <a:ext cx="1749400" cy="900107"/>
          </a:xfrm>
          <a:prstGeom prst="rect">
            <a:avLst/>
          </a:prstGeom>
          <a:noFill/>
        </p:spPr>
      </p:pic>
      <p:pic>
        <p:nvPicPr>
          <p:cNvPr id="86020" name="Picture 4" descr="Résultat de recherche d'images pour &quot;vlx1570&quot;"/>
          <p:cNvPicPr>
            <a:picLocks noChangeAspect="1" noChangeArrowheads="1"/>
          </p:cNvPicPr>
          <p:nvPr/>
        </p:nvPicPr>
        <p:blipFill>
          <a:blip r:embed="rId5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207927" y="6372200"/>
            <a:ext cx="1789025" cy="1262243"/>
          </a:xfrm>
          <a:prstGeom prst="rect">
            <a:avLst/>
          </a:prstGeom>
          <a:noFill/>
        </p:spPr>
      </p:pic>
      <p:sp>
        <p:nvSpPr>
          <p:cNvPr id="53" name="ZoneTexte 52"/>
          <p:cNvSpPr txBox="1"/>
          <p:nvPr/>
        </p:nvSpPr>
        <p:spPr>
          <a:xfrm>
            <a:off x="404664" y="5070088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3629" y="5530942"/>
            <a:ext cx="637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b-AP15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8217" y="6671265"/>
            <a:ext cx="72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VLX1570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240034" y="229324"/>
            <a:ext cx="246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Supplementary</a:t>
            </a:r>
            <a:r>
              <a:rPr lang="fr-FR" b="1" dirty="0">
                <a:latin typeface="Calibri"/>
                <a:cs typeface="Calibri"/>
              </a:rPr>
              <a:t> Figure 1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985110" y="50758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</p:txBody>
      </p:sp>
      <p:grpSp>
        <p:nvGrpSpPr>
          <p:cNvPr id="5" name="Grouper 4"/>
          <p:cNvGrpSpPr/>
          <p:nvPr/>
        </p:nvGrpSpPr>
        <p:grpSpPr>
          <a:xfrm>
            <a:off x="1726002" y="1006795"/>
            <a:ext cx="3274899" cy="3839957"/>
            <a:chOff x="1521043" y="807711"/>
            <a:chExt cx="3274899" cy="3839957"/>
          </a:xfrm>
        </p:grpSpPr>
        <p:sp>
          <p:nvSpPr>
            <p:cNvPr id="119" name="ZoneTexte 118"/>
            <p:cNvSpPr txBox="1"/>
            <p:nvPr/>
          </p:nvSpPr>
          <p:spPr>
            <a:xfrm rot="18900000">
              <a:off x="2071316" y="830218"/>
              <a:ext cx="10291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no probe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1521043" y="80771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A</a:t>
              </a:r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3862789" y="2071050"/>
              <a:ext cx="747321" cy="299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</a:t>
              </a:r>
              <a:endParaRPr lang="fr-FR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1" name="Picture 7" descr="https://i.gyazo.com/7e7688cec7975c5a1af300d855c5942b.pn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 contrast="20000"/>
            </a:blip>
            <a:srcRect l="5869" t="4972" r="17009" b="35635"/>
            <a:stretch>
              <a:fillRect/>
            </a:stretch>
          </p:blipFill>
          <p:spPr bwMode="auto">
            <a:xfrm>
              <a:off x="2192965" y="1366713"/>
              <a:ext cx="1620000" cy="16036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1612069" y="1628153"/>
              <a:ext cx="509767" cy="17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130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1770558" y="1826644"/>
              <a:ext cx="351278" cy="15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95</a:t>
              </a:r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1783450" y="2061539"/>
              <a:ext cx="338386" cy="11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70</a:t>
              </a:r>
            </a:p>
          </p:txBody>
        </p:sp>
        <p:sp>
          <p:nvSpPr>
            <p:cNvPr id="95" name="Text Box 15"/>
            <p:cNvSpPr txBox="1">
              <a:spLocks noChangeArrowheads="1"/>
            </p:cNvSpPr>
            <p:nvPr/>
          </p:nvSpPr>
          <p:spPr bwMode="auto">
            <a:xfrm>
              <a:off x="1725442" y="2579600"/>
              <a:ext cx="396394" cy="1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 flipV="1">
              <a:off x="2093127" y="2161191"/>
              <a:ext cx="87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Line 9"/>
            <p:cNvSpPr>
              <a:spLocks noChangeShapeType="1"/>
            </p:cNvSpPr>
            <p:nvPr/>
          </p:nvSpPr>
          <p:spPr bwMode="auto">
            <a:xfrm>
              <a:off x="2093127" y="2684066"/>
              <a:ext cx="87897" cy="1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5"/>
            <p:cNvSpPr>
              <a:spLocks noChangeShapeType="1"/>
            </p:cNvSpPr>
            <p:nvPr/>
          </p:nvSpPr>
          <p:spPr bwMode="auto">
            <a:xfrm>
              <a:off x="2093127" y="1550311"/>
              <a:ext cx="87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>
              <a:off x="2093127" y="1724618"/>
              <a:ext cx="87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2093127" y="1925145"/>
              <a:ext cx="87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Line 17"/>
            <p:cNvSpPr>
              <a:spLocks noChangeShapeType="1"/>
            </p:cNvSpPr>
            <p:nvPr/>
          </p:nvSpPr>
          <p:spPr bwMode="auto">
            <a:xfrm>
              <a:off x="2093127" y="2388394"/>
              <a:ext cx="87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1657765" y="2282230"/>
              <a:ext cx="464071" cy="23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1725442" y="1444122"/>
              <a:ext cx="396394" cy="17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170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2683609" y="4447381"/>
              <a:ext cx="603001" cy="20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grpSp>
          <p:nvGrpSpPr>
            <p:cNvPr id="117" name="Groupe 70"/>
            <p:cNvGrpSpPr/>
            <p:nvPr/>
          </p:nvGrpSpPr>
          <p:grpSpPr>
            <a:xfrm>
              <a:off x="2492544" y="1100758"/>
              <a:ext cx="2303398" cy="256611"/>
              <a:chOff x="1707930" y="3573595"/>
              <a:chExt cx="2315122" cy="219590"/>
            </a:xfrm>
          </p:grpSpPr>
          <p:sp>
            <p:nvSpPr>
              <p:cNvPr id="118" name="ZoneTexte 117"/>
              <p:cNvSpPr txBox="1"/>
              <p:nvPr/>
            </p:nvSpPr>
            <p:spPr>
              <a:xfrm>
                <a:off x="2938650" y="3579705"/>
                <a:ext cx="1084402" cy="21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b-AP15 (µM)</a:t>
                </a:r>
              </a:p>
            </p:txBody>
          </p:sp>
          <p:sp>
            <p:nvSpPr>
              <p:cNvPr id="120" name="ZoneTexte 119"/>
              <p:cNvSpPr txBox="1"/>
              <p:nvPr/>
            </p:nvSpPr>
            <p:spPr>
              <a:xfrm>
                <a:off x="1707930" y="3573596"/>
                <a:ext cx="281771" cy="18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34" name="ZoneTexte 133"/>
              <p:cNvSpPr txBox="1"/>
              <p:nvPr/>
            </p:nvSpPr>
            <p:spPr>
              <a:xfrm>
                <a:off x="1801751" y="3573595"/>
                <a:ext cx="572347" cy="21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0.2</a:t>
                </a:r>
              </a:p>
            </p:txBody>
          </p:sp>
          <p:sp>
            <p:nvSpPr>
              <p:cNvPr id="135" name="ZoneTexte 134"/>
              <p:cNvSpPr txBox="1"/>
              <p:nvPr/>
            </p:nvSpPr>
            <p:spPr>
              <a:xfrm>
                <a:off x="2072165" y="3573595"/>
                <a:ext cx="588775" cy="21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0.5</a:t>
                </a:r>
              </a:p>
            </p:txBody>
          </p:sp>
          <p:sp>
            <p:nvSpPr>
              <p:cNvPr id="136" name="ZoneTexte 135"/>
              <p:cNvSpPr txBox="1"/>
              <p:nvPr/>
            </p:nvSpPr>
            <p:spPr>
              <a:xfrm>
                <a:off x="2468347" y="3573596"/>
                <a:ext cx="338125" cy="18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2736460" y="3573596"/>
                <a:ext cx="338125" cy="185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pic>
          <p:nvPicPr>
            <p:cNvPr id="138" name="Picture 4" descr="https://i.gyazo.com/50b3a2ed0fc0e78ea915a27061eb29ba.pn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20000"/>
            </a:blip>
            <a:srcRect t="6572" r="17249" b="6572"/>
            <a:stretch>
              <a:fillRect/>
            </a:stretch>
          </p:blipFill>
          <p:spPr bwMode="auto">
            <a:xfrm>
              <a:off x="2192970" y="3322516"/>
              <a:ext cx="1620000" cy="2711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39" name="Picture 8" descr="https://i.gyazo.com/e96c4204e8ee292bdc213ee8d9e572fa.png"/>
            <p:cNvPicPr>
              <a:picLocks noChangeAspect="1" noChangeArrowheads="1"/>
            </p:cNvPicPr>
            <p:nvPr/>
          </p:nvPicPr>
          <p:blipFill>
            <a:blip r:embed="rId8" cstate="print">
              <a:lum bright="10000" contrast="20000"/>
            </a:blip>
            <a:srcRect r="17009" b="13742"/>
            <a:stretch>
              <a:fillRect/>
            </a:stretch>
          </p:blipFill>
          <p:spPr bwMode="auto">
            <a:xfrm>
              <a:off x="2192970" y="3016399"/>
              <a:ext cx="1620000" cy="2421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0" name="ZoneTexte 139"/>
            <p:cNvSpPr txBox="1"/>
            <p:nvPr/>
          </p:nvSpPr>
          <p:spPr>
            <a:xfrm>
              <a:off x="3862789" y="3031837"/>
              <a:ext cx="5116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USP14</a:t>
              </a:r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3862789" y="3362161"/>
              <a:ext cx="5261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UCHL5</a:t>
              </a:r>
            </a:p>
          </p:txBody>
        </p:sp>
        <p:pic>
          <p:nvPicPr>
            <p:cNvPr id="142" name="Picture 13" descr="https://i.gyazo.com/f8fbf13827c3e570c49cd6446bd88cae.png"/>
            <p:cNvPicPr>
              <a:picLocks noChangeAspect="1" noChangeArrowheads="1"/>
            </p:cNvPicPr>
            <p:nvPr/>
          </p:nvPicPr>
          <p:blipFill>
            <a:blip r:embed="rId9" cstate="print"/>
            <a:srcRect t="21506" r="16320" b="21507"/>
            <a:stretch>
              <a:fillRect/>
            </a:stretch>
          </p:blipFill>
          <p:spPr bwMode="auto">
            <a:xfrm>
              <a:off x="2192969" y="3657640"/>
              <a:ext cx="1620000" cy="245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3" name="ZoneTexte 142"/>
            <p:cNvSpPr txBox="1"/>
            <p:nvPr/>
          </p:nvSpPr>
          <p:spPr>
            <a:xfrm>
              <a:off x="3862789" y="3674576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USP5</a:t>
              </a:r>
            </a:p>
          </p:txBody>
        </p:sp>
        <p:pic>
          <p:nvPicPr>
            <p:cNvPr id="144" name="Picture 24" descr="https://i.gyazo.com/a11bdece711678dca04484164d4b2c30.png"/>
            <p:cNvPicPr>
              <a:picLocks noChangeAspect="1" noChangeArrowheads="1"/>
            </p:cNvPicPr>
            <p:nvPr/>
          </p:nvPicPr>
          <p:blipFill>
            <a:blip r:embed="rId10" cstate="print">
              <a:lum contrast="10000"/>
            </a:blip>
            <a:srcRect t="10497" r="15630" b="10497"/>
            <a:stretch>
              <a:fillRect/>
            </a:stretch>
          </p:blipFill>
          <p:spPr bwMode="auto">
            <a:xfrm>
              <a:off x="2192970" y="3957947"/>
              <a:ext cx="1620000" cy="229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5" name="ZoneTexte 144"/>
            <p:cNvSpPr txBox="1"/>
            <p:nvPr/>
          </p:nvSpPr>
          <p:spPr>
            <a:xfrm>
              <a:off x="3862789" y="3945136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USP7</a:t>
              </a:r>
            </a:p>
          </p:txBody>
        </p:sp>
        <p:pic>
          <p:nvPicPr>
            <p:cNvPr id="146" name="Picture 29" descr="https://i.gyazo.com/66d83d12872377e56b90e6b6d9e13e5b.png"/>
            <p:cNvPicPr>
              <a:picLocks noChangeAspect="1" noChangeArrowheads="1"/>
            </p:cNvPicPr>
            <p:nvPr/>
          </p:nvPicPr>
          <p:blipFill>
            <a:blip r:embed="rId11" cstate="print"/>
            <a:srcRect r="16081" b="24646"/>
            <a:stretch>
              <a:fillRect/>
            </a:stretch>
          </p:blipFill>
          <p:spPr bwMode="auto">
            <a:xfrm>
              <a:off x="2192965" y="4251638"/>
              <a:ext cx="1620000" cy="1834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7" name="ZoneTexte 146"/>
            <p:cNvSpPr txBox="1"/>
            <p:nvPr/>
          </p:nvSpPr>
          <p:spPr>
            <a:xfrm>
              <a:off x="3854648" y="4216697"/>
              <a:ext cx="5473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err="1" smtClean="0">
                  <a:latin typeface="Arial" pitchFamily="34" charset="0"/>
                  <a:cs typeface="Arial" pitchFamily="34" charset="0"/>
                </a:rPr>
                <a:t>Tubulin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Text Box 15"/>
            <p:cNvSpPr txBox="1">
              <a:spLocks noChangeArrowheads="1"/>
            </p:cNvSpPr>
            <p:nvPr/>
          </p:nvSpPr>
          <p:spPr bwMode="auto">
            <a:xfrm>
              <a:off x="1725442" y="3072133"/>
              <a:ext cx="396394" cy="1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149" name="Line 9"/>
            <p:cNvSpPr>
              <a:spLocks noChangeShapeType="1"/>
            </p:cNvSpPr>
            <p:nvPr/>
          </p:nvSpPr>
          <p:spPr bwMode="auto">
            <a:xfrm rot="21540000">
              <a:off x="2093134" y="3189299"/>
              <a:ext cx="87897" cy="1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Text Box 15"/>
            <p:cNvSpPr txBox="1">
              <a:spLocks noChangeArrowheads="1"/>
            </p:cNvSpPr>
            <p:nvPr/>
          </p:nvSpPr>
          <p:spPr bwMode="auto">
            <a:xfrm>
              <a:off x="1725442" y="4251638"/>
              <a:ext cx="396394" cy="1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  <p:sp>
          <p:nvSpPr>
            <p:cNvPr id="151" name="Line 9"/>
            <p:cNvSpPr>
              <a:spLocks noChangeShapeType="1"/>
            </p:cNvSpPr>
            <p:nvPr/>
          </p:nvSpPr>
          <p:spPr bwMode="auto">
            <a:xfrm rot="21540000">
              <a:off x="2093134" y="4368804"/>
              <a:ext cx="87897" cy="1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Text Box 15"/>
            <p:cNvSpPr txBox="1">
              <a:spLocks noChangeArrowheads="1"/>
            </p:cNvSpPr>
            <p:nvPr/>
          </p:nvSpPr>
          <p:spPr bwMode="auto">
            <a:xfrm>
              <a:off x="1725442" y="3705726"/>
              <a:ext cx="396394" cy="1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110</a:t>
              </a:r>
            </a:p>
          </p:txBody>
        </p:sp>
        <p:sp>
          <p:nvSpPr>
            <p:cNvPr id="153" name="Line 9"/>
            <p:cNvSpPr>
              <a:spLocks noChangeShapeType="1"/>
            </p:cNvSpPr>
            <p:nvPr/>
          </p:nvSpPr>
          <p:spPr bwMode="auto">
            <a:xfrm rot="21540000">
              <a:off x="2093134" y="3822892"/>
              <a:ext cx="87897" cy="1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Text Box 15"/>
            <p:cNvSpPr txBox="1">
              <a:spLocks noChangeArrowheads="1"/>
            </p:cNvSpPr>
            <p:nvPr/>
          </p:nvSpPr>
          <p:spPr bwMode="auto">
            <a:xfrm>
              <a:off x="1725442" y="4007604"/>
              <a:ext cx="396394" cy="1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130</a:t>
              </a:r>
            </a:p>
          </p:txBody>
        </p:sp>
        <p:sp>
          <p:nvSpPr>
            <p:cNvPr id="155" name="Line 9"/>
            <p:cNvSpPr>
              <a:spLocks noChangeShapeType="1"/>
            </p:cNvSpPr>
            <p:nvPr/>
          </p:nvSpPr>
          <p:spPr bwMode="auto">
            <a:xfrm rot="21540000">
              <a:off x="2093134" y="4124770"/>
              <a:ext cx="87897" cy="1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Text Box 15"/>
            <p:cNvSpPr txBox="1">
              <a:spLocks noChangeArrowheads="1"/>
            </p:cNvSpPr>
            <p:nvPr/>
          </p:nvSpPr>
          <p:spPr bwMode="auto">
            <a:xfrm>
              <a:off x="1725442" y="3403853"/>
              <a:ext cx="396394" cy="17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  <p:sp>
          <p:nvSpPr>
            <p:cNvPr id="157" name="Line 9"/>
            <p:cNvSpPr>
              <a:spLocks noChangeShapeType="1"/>
            </p:cNvSpPr>
            <p:nvPr/>
          </p:nvSpPr>
          <p:spPr bwMode="auto">
            <a:xfrm rot="21540000">
              <a:off x="2093134" y="3521019"/>
              <a:ext cx="87897" cy="1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3081953" y="5070088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4681358" y="7252254"/>
            <a:ext cx="603001" cy="20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A375</a:t>
            </a:r>
          </a:p>
        </p:txBody>
      </p:sp>
    </p:spTree>
    <p:extLst>
      <p:ext uri="{BB962C8B-B14F-4D97-AF65-F5344CB8AC3E}">
        <p14:creationId xmlns="" xmlns:p14="http://schemas.microsoft.com/office/powerpoint/2010/main" val="4181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841074" y="1176288"/>
            <a:ext cx="2083870" cy="1902928"/>
            <a:chOff x="1399107" y="332656"/>
            <a:chExt cx="2839093" cy="1944216"/>
          </a:xfrm>
        </p:grpSpPr>
        <p:grpSp>
          <p:nvGrpSpPr>
            <p:cNvPr id="17" name="Groupe 16"/>
            <p:cNvGrpSpPr/>
            <p:nvPr/>
          </p:nvGrpSpPr>
          <p:grpSpPr>
            <a:xfrm>
              <a:off x="2196642" y="332656"/>
              <a:ext cx="2041558" cy="1944216"/>
              <a:chOff x="6012160" y="44624"/>
              <a:chExt cx="1836104" cy="1728856"/>
            </a:xfrm>
          </p:grpSpPr>
          <p:pic>
            <p:nvPicPr>
              <p:cNvPr id="18" name="Image 17"/>
              <p:cNvPicPr>
                <a:picLocks/>
              </p:cNvPicPr>
              <p:nvPr/>
            </p:nvPicPr>
            <p:blipFill rotWithShape="1">
              <a:blip r:embed="rId4" cstate="print">
                <a:lum contrast="20000"/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</a:extLst>
              </a:blip>
              <a:srcRect l="39520" t="36895" r="16170" b="30263"/>
              <a:stretch/>
            </p:blipFill>
            <p:spPr>
              <a:xfrm>
                <a:off x="6012160" y="261392"/>
                <a:ext cx="900000" cy="720000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/>
              </p:cNvPicPr>
              <p:nvPr/>
            </p:nvPicPr>
            <p:blipFill rotWithShape="1">
              <a:blip r:embed="rId6" cstate="print">
                <a:lum contrast="20000"/>
                <a:extLst>
                  <a:ext uri="{BEBA8EAE-BF5A-486C-A8C5-ECC9F3942E4B}">
                    <a14:imgProps xmlns=""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rcRect l="28510" t="4511" r="25795" b="44090"/>
              <a:stretch/>
            </p:blipFill>
            <p:spPr>
              <a:xfrm>
                <a:off x="6948264" y="261392"/>
                <a:ext cx="900000" cy="720000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7020272" y="44624"/>
                <a:ext cx="734400" cy="143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b-AP15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6012160" y="44624"/>
                <a:ext cx="864048" cy="143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DMSO</a:t>
                </a:r>
              </a:p>
            </p:txBody>
          </p:sp>
          <p:pic>
            <p:nvPicPr>
              <p:cNvPr id="22" name="Picture 12" descr="https://i.gyazo.com/61bd6678b571c92ef93fe0b066b55251.png"/>
              <p:cNvPicPr>
                <a:picLocks noChangeArrowheads="1"/>
              </p:cNvPicPr>
              <p:nvPr/>
            </p:nvPicPr>
            <p:blipFill>
              <a:blip r:embed="rId8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12160" y="1053480"/>
                <a:ext cx="900000" cy="72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14" descr="https://i.gyazo.com/b5b855f18661b81440a83ec7feb6262d.png"/>
              <p:cNvPicPr>
                <a:picLocks noChangeArrowheads="1"/>
              </p:cNvPicPr>
              <p:nvPr/>
            </p:nvPicPr>
            <p:blipFill>
              <a:blip r:embed="rId9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948264" y="1053480"/>
                <a:ext cx="900000" cy="720000"/>
              </a:xfrm>
              <a:prstGeom prst="rect">
                <a:avLst/>
              </a:prstGeom>
              <a:noFill/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1547664" y="1803520"/>
              <a:ext cx="5863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399107" y="855876"/>
              <a:ext cx="734894" cy="22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501Mel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540795" y="959189"/>
            <a:ext cx="391935" cy="375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494277" y="9591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240034" y="32352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Supplementary</a:t>
            </a:r>
            <a:r>
              <a:rPr lang="fr-FR" b="1" dirty="0">
                <a:latin typeface="Calibri"/>
                <a:cs typeface="Calibri"/>
              </a:rPr>
              <a:t> Figure 2 </a:t>
            </a:r>
          </a:p>
        </p:txBody>
      </p:sp>
      <p:grpSp>
        <p:nvGrpSpPr>
          <p:cNvPr id="75" name="Groupe 37"/>
          <p:cNvGrpSpPr/>
          <p:nvPr/>
        </p:nvGrpSpPr>
        <p:grpSpPr>
          <a:xfrm>
            <a:off x="3620182" y="1228406"/>
            <a:ext cx="3121186" cy="2090137"/>
            <a:chOff x="3442172" y="1790700"/>
            <a:chExt cx="2882717" cy="2064235"/>
          </a:xfrm>
        </p:grpSpPr>
        <p:graphicFrame>
          <p:nvGraphicFramePr>
            <p:cNvPr id="76" name="Object 6"/>
            <p:cNvGraphicFramePr>
              <a:graphicFrameLocks noChangeAspect="1"/>
            </p:cNvGraphicFramePr>
            <p:nvPr/>
          </p:nvGraphicFramePr>
          <p:xfrm>
            <a:off x="3800475" y="1790700"/>
            <a:ext cx="2014538" cy="1905000"/>
          </p:xfrm>
          <a:graphic>
            <a:graphicData uri="http://schemas.openxmlformats.org/presentationml/2006/ole">
              <p:oleObj spid="_x0000_s1134" name="Prism 6" r:id="rId10" imgW="3207729" imgH="2503431" progId="Prism6.Document">
                <p:embed/>
              </p:oleObj>
            </a:graphicData>
          </a:graphic>
        </p:graphicFrame>
        <p:sp>
          <p:nvSpPr>
            <p:cNvPr id="77" name="ZoneTexte 76"/>
            <p:cNvSpPr txBox="1"/>
            <p:nvPr/>
          </p:nvSpPr>
          <p:spPr>
            <a:xfrm>
              <a:off x="3442172" y="2285381"/>
              <a:ext cx="307777" cy="83933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Confluence (%)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4396651" y="3639491"/>
              <a:ext cx="583814" cy="21544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Time (h)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619720" y="2203765"/>
              <a:ext cx="705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DMSO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619720" y="2356165"/>
              <a:ext cx="705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b-AP15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5619720" y="2508565"/>
              <a:ext cx="705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VLX1570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619720" y="2660965"/>
              <a:ext cx="705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BTZ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396651" y="1894517"/>
              <a:ext cx="539406" cy="212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501Mel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3541007" y="1891605"/>
              <a:ext cx="39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3541007" y="2168268"/>
              <a:ext cx="39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541007" y="2444931"/>
              <a:ext cx="39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541007" y="2721594"/>
              <a:ext cx="39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541007" y="2998257"/>
              <a:ext cx="39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541007" y="3274918"/>
              <a:ext cx="39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626128" y="3520036"/>
            <a:ext cx="3123821" cy="1981678"/>
            <a:chOff x="529575" y="4520841"/>
            <a:chExt cx="3123821" cy="1981678"/>
          </a:xfrm>
        </p:grpSpPr>
        <p:sp>
          <p:nvSpPr>
            <p:cNvPr id="92" name="ZoneTexte 91"/>
            <p:cNvSpPr txBox="1"/>
            <p:nvPr/>
          </p:nvSpPr>
          <p:spPr>
            <a:xfrm>
              <a:off x="529575" y="4947226"/>
              <a:ext cx="307777" cy="89208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800" b="1" dirty="0" err="1">
                  <a:latin typeface="Arial" pitchFamily="34" charset="0"/>
                  <a:cs typeface="Arial" pitchFamily="34" charset="0"/>
                </a:rPr>
                <a:t>Cytotoxicity</a:t>
              </a:r>
              <a:r>
                <a:rPr lang="fr-FR" sz="800" b="1" dirty="0">
                  <a:latin typeface="Arial" pitchFamily="34" charset="0"/>
                  <a:cs typeface="Arial" pitchFamily="34" charset="0"/>
                </a:rPr>
                <a:t> (UA)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1438041" y="6287075"/>
              <a:ext cx="583814" cy="21544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Time (h)</a:t>
              </a:r>
            </a:p>
          </p:txBody>
        </p:sp>
        <p:graphicFrame>
          <p:nvGraphicFramePr>
            <p:cNvPr id="9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67905313"/>
                </p:ext>
              </p:extLst>
            </p:nvPr>
          </p:nvGraphicFramePr>
          <p:xfrm>
            <a:off x="765460" y="4613955"/>
            <a:ext cx="2087562" cy="1701800"/>
          </p:xfrm>
          <a:graphic>
            <a:graphicData uri="http://schemas.openxmlformats.org/presentationml/2006/ole">
              <p:oleObj spid="_x0000_s1135" name="Prism 5" r:id="rId11" imgW="3823561" imgH="2503431" progId="Prism5.Document">
                <p:embed/>
              </p:oleObj>
            </a:graphicData>
          </a:graphic>
        </p:graphicFrame>
        <p:sp>
          <p:nvSpPr>
            <p:cNvPr id="95" name="ZoneTexte 94"/>
            <p:cNvSpPr txBox="1"/>
            <p:nvPr/>
          </p:nvSpPr>
          <p:spPr>
            <a:xfrm>
              <a:off x="1464375" y="4520841"/>
              <a:ext cx="539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501Mel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2673664" y="4760688"/>
              <a:ext cx="7051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DMSO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673664" y="4909525"/>
              <a:ext cx="9297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b-AP15 0.5µM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673664" y="5207199"/>
              <a:ext cx="9797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VLX1570 0.5µM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2673664" y="5058362"/>
              <a:ext cx="7991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b-AP15 2µM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2673664" y="5356034"/>
              <a:ext cx="9797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VLX1570 2µM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3759546" y="3520036"/>
            <a:ext cx="3078375" cy="1988068"/>
            <a:chOff x="3662993" y="4520841"/>
            <a:chExt cx="3078375" cy="1988068"/>
          </a:xfrm>
        </p:grpSpPr>
        <p:sp>
          <p:nvSpPr>
            <p:cNvPr id="74" name="ZoneTexte 73"/>
            <p:cNvSpPr txBox="1"/>
            <p:nvPr/>
          </p:nvSpPr>
          <p:spPr>
            <a:xfrm>
              <a:off x="4617786" y="4520841"/>
              <a:ext cx="539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grpSp>
          <p:nvGrpSpPr>
            <p:cNvPr id="101" name="Groupe 35"/>
            <p:cNvGrpSpPr/>
            <p:nvPr/>
          </p:nvGrpSpPr>
          <p:grpSpPr>
            <a:xfrm>
              <a:off x="3662993" y="4655958"/>
              <a:ext cx="3078375" cy="1852951"/>
              <a:chOff x="3710623" y="5995988"/>
              <a:chExt cx="3078375" cy="1852951"/>
            </a:xfrm>
          </p:grpSpPr>
          <p:graphicFrame>
            <p:nvGraphicFramePr>
              <p:cNvPr id="102" name="Object 8"/>
              <p:cNvGraphicFramePr>
                <a:graphicFrameLocks noChangeAspect="1"/>
              </p:cNvGraphicFramePr>
              <p:nvPr/>
            </p:nvGraphicFramePr>
            <p:xfrm>
              <a:off x="3924300" y="5995988"/>
              <a:ext cx="2092325" cy="1684337"/>
            </p:xfrm>
            <a:graphic>
              <a:graphicData uri="http://schemas.openxmlformats.org/presentationml/2006/ole">
                <p:oleObj spid="_x0000_s1136" name="Prism Project" r:id="rId12" imgW="23933426" imgH="15465287" progId="Prism5.Document">
                  <p:embed/>
                </p:oleObj>
              </a:graphicData>
            </a:graphic>
          </p:graphicFrame>
          <p:sp>
            <p:nvSpPr>
              <p:cNvPr id="103" name="ZoneTexte 102"/>
              <p:cNvSpPr txBox="1"/>
              <p:nvPr/>
            </p:nvSpPr>
            <p:spPr>
              <a:xfrm>
                <a:off x="3710623" y="6301152"/>
                <a:ext cx="307777" cy="892087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fr-FR" sz="800" b="1" dirty="0" err="1">
                    <a:latin typeface="Arial" pitchFamily="34" charset="0"/>
                    <a:cs typeface="Arial" pitchFamily="34" charset="0"/>
                  </a:rPr>
                  <a:t>Cytotoxicity</a:t>
                </a:r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 (UA)</a:t>
                </a:r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4613872" y="7641002"/>
                <a:ext cx="583814" cy="20793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Time (h)</a:t>
                </a:r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>
                <a:off x="5809266" y="6127035"/>
                <a:ext cx="70516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DMSO</a:t>
                </a: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5809266" y="6275872"/>
                <a:ext cx="9297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b-AP15 0.5µM</a:t>
                </a:r>
              </a:p>
            </p:txBody>
          </p:sp>
          <p:sp>
            <p:nvSpPr>
              <p:cNvPr id="107" name="ZoneTexte 106"/>
              <p:cNvSpPr txBox="1"/>
              <p:nvPr/>
            </p:nvSpPr>
            <p:spPr>
              <a:xfrm>
                <a:off x="5809266" y="6573546"/>
                <a:ext cx="97973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VLX1570 0.5µM</a:t>
                </a:r>
              </a:p>
            </p:txBody>
          </p:sp>
          <p:sp>
            <p:nvSpPr>
              <p:cNvPr id="108" name="ZoneTexte 107"/>
              <p:cNvSpPr txBox="1"/>
              <p:nvPr/>
            </p:nvSpPr>
            <p:spPr>
              <a:xfrm>
                <a:off x="5809266" y="6424709"/>
                <a:ext cx="7991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b-AP15 2µM</a:t>
                </a:r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5809266" y="6722381"/>
                <a:ext cx="97973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VLX1570 2µM</a:t>
                </a:r>
              </a:p>
            </p:txBody>
          </p:sp>
        </p:grpSp>
      </p:grpSp>
      <p:sp>
        <p:nvSpPr>
          <p:cNvPr id="152" name="ZoneTexte 151"/>
          <p:cNvSpPr txBox="1"/>
          <p:nvPr/>
        </p:nvSpPr>
        <p:spPr>
          <a:xfrm>
            <a:off x="582227" y="3390551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3583177" y="3451828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25917" y="5707465"/>
            <a:ext cx="2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551767" y="5707465"/>
            <a:ext cx="29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</a:t>
            </a:r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73344042"/>
              </p:ext>
            </p:extLst>
          </p:nvPr>
        </p:nvGraphicFramePr>
        <p:xfrm>
          <a:off x="919130" y="6010708"/>
          <a:ext cx="2228850" cy="1662113"/>
        </p:xfrm>
        <a:graphic>
          <a:graphicData uri="http://schemas.openxmlformats.org/presentationml/2006/ole">
            <p:oleObj spid="_x0000_s1137" name="Prism 6" r:id="rId13" imgW="22634713" imgH="15929113" progId="Prism6.Document">
              <p:embed/>
            </p:oleObj>
          </a:graphicData>
        </a:graphic>
      </p:graphicFrame>
      <p:grpSp>
        <p:nvGrpSpPr>
          <p:cNvPr id="56" name="Groupe 148"/>
          <p:cNvGrpSpPr/>
          <p:nvPr/>
        </p:nvGrpSpPr>
        <p:grpSpPr>
          <a:xfrm>
            <a:off x="3759546" y="5940152"/>
            <a:ext cx="3045130" cy="1753215"/>
            <a:chOff x="3534250" y="4272768"/>
            <a:chExt cx="3045130" cy="1753215"/>
          </a:xfrm>
        </p:grpSpPr>
        <p:pic>
          <p:nvPicPr>
            <p:cNvPr id="57" name="Picture 6" descr="https://i.gyazo.com/1c60e597e5808cf34481f95f3e858d21.png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949052" y="5499187"/>
              <a:ext cx="1744013" cy="2249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8" name="Picture 8" descr="https://i.gyazo.com/e4be777029422b94518336a6a3ddf935.png"/>
            <p:cNvPicPr>
              <a:picLocks noChangeAspect="1" noChangeArrowheads="1"/>
            </p:cNvPicPr>
            <p:nvPr/>
          </p:nvPicPr>
          <p:blipFill>
            <a:blip r:embed="rId15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949052" y="4816006"/>
              <a:ext cx="1744013" cy="6317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59" name="Picture 10" descr="https://i.gyazo.com/8ba460f9ccd50e95ad10d9fc7fab0749.png"/>
            <p:cNvPicPr>
              <a:picLocks noChangeAspect="1" noChangeArrowheads="1"/>
            </p:cNvPicPr>
            <p:nvPr/>
          </p:nvPicPr>
          <p:blipFill>
            <a:blip r:embed="rId16" cstate="print">
              <a:lum bright="10000" contrast="10000"/>
            </a:blip>
            <a:srcRect r="3448"/>
            <a:stretch>
              <a:fillRect/>
            </a:stretch>
          </p:blipFill>
          <p:spPr bwMode="auto">
            <a:xfrm>
              <a:off x="3949052" y="4520880"/>
              <a:ext cx="1744013" cy="2434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0" name="ZoneTexte 59"/>
            <p:cNvSpPr txBox="1"/>
            <p:nvPr/>
          </p:nvSpPr>
          <p:spPr>
            <a:xfrm>
              <a:off x="5693065" y="4848832"/>
              <a:ext cx="6960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err="1">
                  <a:latin typeface="Arial" pitchFamily="34" charset="0"/>
                  <a:cs typeface="Arial" pitchFamily="34" charset="0"/>
                </a:rPr>
                <a:t>Caspase</a:t>
              </a:r>
              <a:r>
                <a:rPr lang="fr-FR" sz="800" b="1" dirty="0">
                  <a:latin typeface="Arial" pitchFamily="34" charset="0"/>
                  <a:cs typeface="Arial" pitchFamily="34" charset="0"/>
                </a:rPr>
                <a:t> 3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807040" y="4426944"/>
              <a:ext cx="4700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PARP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693065" y="5510311"/>
              <a:ext cx="5473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err="1" smtClean="0">
                  <a:latin typeface="Arial" pitchFamily="34" charset="0"/>
                  <a:cs typeface="Arial" pitchFamily="34" charset="0"/>
                </a:rPr>
                <a:t>Tubulin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554232" y="4272768"/>
              <a:ext cx="8212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b-AP15 (h)</a:t>
              </a: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4046651" y="4272768"/>
              <a:ext cx="263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208388" y="4272768"/>
              <a:ext cx="4471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561713" y="4272768"/>
              <a:ext cx="2615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4203961" y="5810539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956170" y="5810539"/>
              <a:ext cx="5293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501Mel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4907524" y="5812242"/>
              <a:ext cx="6279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>
              <a:off x="4836259" y="4272768"/>
              <a:ext cx="2209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049511" y="4272768"/>
              <a:ext cx="3277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5390078" y="4272768"/>
              <a:ext cx="2190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90" name="Connecteur droit 89"/>
            <p:cNvCxnSpPr/>
            <p:nvPr/>
          </p:nvCxnSpPr>
          <p:spPr>
            <a:xfrm>
              <a:off x="4089559" y="5812242"/>
              <a:ext cx="6279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3873747" y="4957196"/>
              <a:ext cx="7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 Box 18"/>
            <p:cNvSpPr txBox="1">
              <a:spLocks noChangeArrowheads="1"/>
            </p:cNvSpPr>
            <p:nvPr/>
          </p:nvSpPr>
          <p:spPr bwMode="auto">
            <a:xfrm>
              <a:off x="3594727" y="4860032"/>
              <a:ext cx="335523" cy="1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>
              <a:off x="3873747" y="5286672"/>
              <a:ext cx="7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 Box 18"/>
            <p:cNvSpPr txBox="1">
              <a:spLocks noChangeArrowheads="1"/>
            </p:cNvSpPr>
            <p:nvPr/>
          </p:nvSpPr>
          <p:spPr bwMode="auto">
            <a:xfrm>
              <a:off x="3594728" y="5167114"/>
              <a:ext cx="335522" cy="1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  <p:sp>
          <p:nvSpPr>
            <p:cNvPr id="113" name="Line 17"/>
            <p:cNvSpPr>
              <a:spLocks noChangeShapeType="1"/>
            </p:cNvSpPr>
            <p:nvPr/>
          </p:nvSpPr>
          <p:spPr bwMode="auto">
            <a:xfrm>
              <a:off x="3873747" y="4584266"/>
              <a:ext cx="7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3534250" y="4435797"/>
              <a:ext cx="396000" cy="20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110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3873747" y="4679147"/>
              <a:ext cx="7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 Box 18"/>
            <p:cNvSpPr txBox="1">
              <a:spLocks noChangeArrowheads="1"/>
            </p:cNvSpPr>
            <p:nvPr/>
          </p:nvSpPr>
          <p:spPr bwMode="auto">
            <a:xfrm>
              <a:off x="3566408" y="4577636"/>
              <a:ext cx="363842" cy="13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85</a:t>
              </a:r>
            </a:p>
          </p:txBody>
        </p:sp>
        <p:sp>
          <p:nvSpPr>
            <p:cNvPr id="117" name="Line 17"/>
            <p:cNvSpPr>
              <a:spLocks noChangeShapeType="1"/>
            </p:cNvSpPr>
            <p:nvPr/>
          </p:nvSpPr>
          <p:spPr bwMode="auto">
            <a:xfrm>
              <a:off x="3876067" y="5618033"/>
              <a:ext cx="7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/>
              <a:endParaRPr lang="fr-FR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3592406" y="5508104"/>
              <a:ext cx="337844" cy="12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5795992" y="4579344"/>
              <a:ext cx="7833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err="1" smtClean="0">
                  <a:latin typeface="Arial" pitchFamily="34" charset="0"/>
                  <a:cs typeface="Arial" pitchFamily="34" charset="0"/>
                </a:rPr>
                <a:t>Cleav</a:t>
              </a:r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. PARP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703664" y="5105496"/>
              <a:ext cx="692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err="1" smtClean="0">
                  <a:latin typeface="Arial" pitchFamily="34" charset="0"/>
                  <a:cs typeface="Arial" pitchFamily="34" charset="0"/>
                </a:rPr>
                <a:t>Cleav</a:t>
              </a:r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fr-FR" sz="800" b="1" dirty="0" err="1" smtClean="0">
                  <a:latin typeface="Arial" pitchFamily="34" charset="0"/>
                  <a:cs typeface="Arial" pitchFamily="34" charset="0"/>
                </a:rPr>
                <a:t>Caspase</a:t>
              </a:r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8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19" name="ZoneTexte 118"/>
          <p:cNvSpPr txBox="1"/>
          <p:nvPr/>
        </p:nvSpPr>
        <p:spPr>
          <a:xfrm>
            <a:off x="672145" y="6306435"/>
            <a:ext cx="333237" cy="8498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Confluence (%)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1615195" y="7563747"/>
            <a:ext cx="632109" cy="21814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Time (h)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2981362" y="6566492"/>
            <a:ext cx="763503" cy="21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itchFamily="34" charset="0"/>
                <a:cs typeface="Arial" pitchFamily="34" charset="0"/>
              </a:rPr>
              <a:t>DMSO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2981362" y="6691626"/>
            <a:ext cx="763503" cy="21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itchFamily="34" charset="0"/>
                <a:cs typeface="Arial" pitchFamily="34" charset="0"/>
              </a:rPr>
              <a:t>b-AP15 1h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2981362" y="6816760"/>
            <a:ext cx="763503" cy="21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itchFamily="34" charset="0"/>
                <a:cs typeface="Arial" pitchFamily="34" charset="0"/>
              </a:rPr>
              <a:t>b-AP15 24h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1504586" y="6091035"/>
            <a:ext cx="430365" cy="24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Arial" pitchFamily="34" charset="0"/>
                <a:cs typeface="Arial" pitchFamily="34" charset="0"/>
              </a:rPr>
              <a:t>A375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2031404" y="6084912"/>
            <a:ext cx="539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501Mel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6" name="Grouper 125"/>
          <p:cNvGrpSpPr/>
          <p:nvPr/>
        </p:nvGrpSpPr>
        <p:grpSpPr>
          <a:xfrm>
            <a:off x="5933268" y="6236239"/>
            <a:ext cx="132641" cy="26242"/>
            <a:chOff x="5805264" y="4998389"/>
            <a:chExt cx="132641" cy="26242"/>
          </a:xfrm>
        </p:grpSpPr>
        <p:cxnSp>
          <p:nvCxnSpPr>
            <p:cNvPr id="127" name="Connecteur droit 126"/>
            <p:cNvCxnSpPr/>
            <p:nvPr/>
          </p:nvCxnSpPr>
          <p:spPr>
            <a:xfrm flipV="1">
              <a:off x="5877272" y="4998389"/>
              <a:ext cx="60633" cy="262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5805264" y="5024631"/>
              <a:ext cx="720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er 128"/>
          <p:cNvGrpSpPr/>
          <p:nvPr/>
        </p:nvGrpSpPr>
        <p:grpSpPr>
          <a:xfrm flipV="1">
            <a:off x="5933766" y="6349719"/>
            <a:ext cx="132641" cy="26242"/>
            <a:chOff x="5805264" y="4998389"/>
            <a:chExt cx="132641" cy="26242"/>
          </a:xfrm>
        </p:grpSpPr>
        <p:cxnSp>
          <p:nvCxnSpPr>
            <p:cNvPr id="130" name="Connecteur droit 129"/>
            <p:cNvCxnSpPr/>
            <p:nvPr/>
          </p:nvCxnSpPr>
          <p:spPr>
            <a:xfrm flipV="1">
              <a:off x="5877272" y="4998389"/>
              <a:ext cx="60633" cy="262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>
              <a:off x="5805264" y="5024631"/>
              <a:ext cx="720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ZoneTexte 72"/>
          <p:cNvSpPr txBox="1"/>
          <p:nvPr/>
        </p:nvSpPr>
        <p:spPr>
          <a:xfrm>
            <a:off x="2240034" y="32352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Supplementary</a:t>
            </a:r>
            <a:r>
              <a:rPr lang="fr-FR" b="1" dirty="0">
                <a:latin typeface="Calibri"/>
                <a:cs typeface="Calibri"/>
              </a:rPr>
              <a:t> Figure </a:t>
            </a:r>
            <a:r>
              <a:rPr lang="fr-FR" b="1" dirty="0" smtClean="0">
                <a:latin typeface="Calibri"/>
                <a:cs typeface="Calibri"/>
              </a:rPr>
              <a:t>3 </a:t>
            </a:r>
            <a:endParaRPr lang="fr-FR" b="1" dirty="0">
              <a:latin typeface="Calibri"/>
              <a:cs typeface="Calibri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CD289583-F01F-486C-BA26-CFB37A3EA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" t="55137" r="3039" b="12657"/>
          <a:stretch/>
        </p:blipFill>
        <p:spPr>
          <a:xfrm>
            <a:off x="2611729" y="3058871"/>
            <a:ext cx="1332000" cy="2404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xmlns="" id="{6B8CDA5B-6CF4-4C20-8818-DED6D72BE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3" t="8699" b="66755"/>
          <a:stretch/>
        </p:blipFill>
        <p:spPr>
          <a:xfrm>
            <a:off x="2611729" y="2416906"/>
            <a:ext cx="1332000" cy="3145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9" name="Text Box 21">
            <a:extLst>
              <a:ext uri="{FF2B5EF4-FFF2-40B4-BE49-F238E27FC236}">
                <a16:creationId xmlns:a16="http://schemas.microsoft.com/office/drawing/2014/main" xmlns="" id="{CE7F349D-30F8-4B34-826A-6C697D1E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598" y="2543220"/>
            <a:ext cx="603417" cy="2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USP14 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xmlns="" id="{3ABBFFB8-DDA5-4FC0-BE1E-4D4BD599BD98}"/>
              </a:ext>
            </a:extLst>
          </p:cNvPr>
          <p:cNvSpPr txBox="1"/>
          <p:nvPr/>
        </p:nvSpPr>
        <p:spPr>
          <a:xfrm>
            <a:off x="3896676" y="3299294"/>
            <a:ext cx="865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itchFamily="34" charset="0"/>
                <a:cs typeface="Arial" pitchFamily="34" charset="0"/>
              </a:rPr>
              <a:t>b-AP15 (2 µM)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xmlns="" id="{C681F6B4-5C7C-478A-BC09-E5CE2F999534}"/>
              </a:ext>
            </a:extLst>
          </p:cNvPr>
          <p:cNvSpPr txBox="1"/>
          <p:nvPr/>
        </p:nvSpPr>
        <p:spPr>
          <a:xfrm>
            <a:off x="2981260" y="3311152"/>
            <a:ext cx="2840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latin typeface="Arial" pitchFamily="34" charset="0"/>
                <a:cs typeface="Arial" pitchFamily="34" charset="0"/>
              </a:rPr>
              <a:t>+ 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xmlns="" id="{3F227357-F044-47EE-A5B8-FF567FCDDD34}"/>
              </a:ext>
            </a:extLst>
          </p:cNvPr>
          <p:cNvSpPr txBox="1"/>
          <p:nvPr/>
        </p:nvSpPr>
        <p:spPr>
          <a:xfrm>
            <a:off x="2696477" y="3311152"/>
            <a:ext cx="2231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xmlns="" id="{E4934A63-3D33-4EF1-B7B5-DB52EA2D0036}"/>
              </a:ext>
            </a:extLst>
          </p:cNvPr>
          <p:cNvSpPr txBox="1"/>
          <p:nvPr/>
        </p:nvSpPr>
        <p:spPr>
          <a:xfrm>
            <a:off x="3324100" y="3311152"/>
            <a:ext cx="2231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xmlns="" id="{67DB1516-050B-4BBE-B0FD-4D2969856FF6}"/>
              </a:ext>
            </a:extLst>
          </p:cNvPr>
          <p:cNvSpPr txBox="1"/>
          <p:nvPr/>
        </p:nvSpPr>
        <p:spPr>
          <a:xfrm>
            <a:off x="3601846" y="3303819"/>
            <a:ext cx="2840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latin typeface="Arial" pitchFamily="34" charset="0"/>
                <a:cs typeface="Arial" pitchFamily="34" charset="0"/>
              </a:rPr>
              <a:t>+ </a:t>
            </a:r>
          </a:p>
        </p:txBody>
      </p:sp>
      <p:pic>
        <p:nvPicPr>
          <p:cNvPr id="156" name="Image 155">
            <a:extLst>
              <a:ext uri="{FF2B5EF4-FFF2-40B4-BE49-F238E27FC236}">
                <a16:creationId xmlns:a16="http://schemas.microsoft.com/office/drawing/2014/main" xmlns="" id="{6AD7209A-33E7-45C5-863E-0CFF9A1423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96" y="2774860"/>
            <a:ext cx="1332000" cy="23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7" name="Text Box 21">
            <a:extLst>
              <a:ext uri="{FF2B5EF4-FFF2-40B4-BE49-F238E27FC236}">
                <a16:creationId xmlns:a16="http://schemas.microsoft.com/office/drawing/2014/main" xmlns="" id="{3F433AA9-6CC2-402F-B02D-BF925D1B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103" y="2767983"/>
            <a:ext cx="1005358" cy="2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Cleaved</a:t>
            </a:r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PARP </a:t>
            </a:r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 Box 21">
            <a:extLst>
              <a:ext uri="{FF2B5EF4-FFF2-40B4-BE49-F238E27FC236}">
                <a16:creationId xmlns:a16="http://schemas.microsoft.com/office/drawing/2014/main" xmlns="" id="{5EDEDD6C-0036-43BB-8D22-2D75ADBE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704" y="3065690"/>
            <a:ext cx="603417" cy="2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ERK2 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2900411" y="1763688"/>
            <a:ext cx="729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A375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xmlns="" id="{7A9C5EF8-08A2-4AEF-BF51-D5C322BEFFCE}"/>
              </a:ext>
            </a:extLst>
          </p:cNvPr>
          <p:cNvSpPr txBox="1"/>
          <p:nvPr/>
        </p:nvSpPr>
        <p:spPr>
          <a:xfrm>
            <a:off x="4020040" y="2387864"/>
            <a:ext cx="7889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USP14-</a:t>
            </a:r>
            <a:r>
              <a:rPr lang="fr-FR" sz="800" b="1" dirty="0" smtClean="0">
                <a:latin typeface="Arial" pitchFamily="34" charset="0"/>
                <a:cs typeface="Arial" pitchFamily="34" charset="0"/>
              </a:rPr>
              <a:t>Flag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1" name="Grouper 160"/>
          <p:cNvGrpSpPr/>
          <p:nvPr/>
        </p:nvGrpSpPr>
        <p:grpSpPr>
          <a:xfrm>
            <a:off x="3952523" y="2517090"/>
            <a:ext cx="132641" cy="26242"/>
            <a:chOff x="5805264" y="4998389"/>
            <a:chExt cx="132641" cy="26242"/>
          </a:xfrm>
        </p:grpSpPr>
        <p:cxnSp>
          <p:nvCxnSpPr>
            <p:cNvPr id="165" name="Connecteur droit 164"/>
            <p:cNvCxnSpPr/>
            <p:nvPr/>
          </p:nvCxnSpPr>
          <p:spPr>
            <a:xfrm flipV="1">
              <a:off x="5877272" y="4998389"/>
              <a:ext cx="60633" cy="262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>
              <a:off x="5805264" y="5024631"/>
              <a:ext cx="720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er 161"/>
          <p:cNvGrpSpPr/>
          <p:nvPr/>
        </p:nvGrpSpPr>
        <p:grpSpPr>
          <a:xfrm flipV="1">
            <a:off x="3953021" y="2630570"/>
            <a:ext cx="132641" cy="26242"/>
            <a:chOff x="5805264" y="4998389"/>
            <a:chExt cx="132641" cy="26242"/>
          </a:xfrm>
        </p:grpSpPr>
        <p:cxnSp>
          <p:nvCxnSpPr>
            <p:cNvPr id="163" name="Connecteur droit 162"/>
            <p:cNvCxnSpPr/>
            <p:nvPr/>
          </p:nvCxnSpPr>
          <p:spPr>
            <a:xfrm flipV="1">
              <a:off x="5877272" y="4998389"/>
              <a:ext cx="60633" cy="262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5805264" y="5024631"/>
              <a:ext cx="720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Connecteur droit 3"/>
          <p:cNvCxnSpPr/>
          <p:nvPr/>
        </p:nvCxnSpPr>
        <p:spPr>
          <a:xfrm>
            <a:off x="2696477" y="2339752"/>
            <a:ext cx="5164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324100" y="2339752"/>
            <a:ext cx="5164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84285" y="2113210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Ad-CMV</a:t>
            </a:r>
            <a:endParaRPr lang="en-US" sz="8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00338" y="2110590"/>
            <a:ext cx="813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Ad-USP14-Flag</a:t>
            </a:r>
            <a:endParaRPr lang="en-US" sz="800" b="1" dirty="0"/>
          </a:p>
        </p:txBody>
      </p:sp>
    </p:spTree>
    <p:extLst>
      <p:ext uri="{BB962C8B-B14F-4D97-AF65-F5344CB8AC3E}">
        <p14:creationId xmlns="" xmlns:p14="http://schemas.microsoft.com/office/powerpoint/2010/main" val="34146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i.gyazo.com/de5e70936e2b8796746fa5c373f0bf6e.png"/>
          <p:cNvPicPr>
            <a:picLocks noChangeArrowheads="1"/>
          </p:cNvPicPr>
          <p:nvPr/>
        </p:nvPicPr>
        <p:blipFill>
          <a:blip r:embed="rId3" cstate="print">
            <a:lum contrast="30000"/>
          </a:blip>
          <a:srcRect l="34175" t="1852" r="34979" b="51869"/>
          <a:stretch>
            <a:fillRect/>
          </a:stretch>
        </p:blipFill>
        <p:spPr bwMode="auto">
          <a:xfrm>
            <a:off x="4589863" y="1602143"/>
            <a:ext cx="684000" cy="684000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4" descr="https://i.gyazo.com/de5e70936e2b8796746fa5c373f0bf6e.png"/>
          <p:cNvPicPr>
            <a:picLocks noChangeArrowheads="1"/>
          </p:cNvPicPr>
          <p:nvPr/>
        </p:nvPicPr>
        <p:blipFill>
          <a:blip r:embed="rId3" cstate="print">
            <a:lum contrast="30000"/>
          </a:blip>
          <a:srcRect l="68084" t="2779" r="4372" b="52795"/>
          <a:stretch>
            <a:fillRect/>
          </a:stretch>
        </p:blipFill>
        <p:spPr bwMode="auto">
          <a:xfrm>
            <a:off x="5414072" y="1602143"/>
            <a:ext cx="684000" cy="684000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ZoneTexte 25"/>
          <p:cNvSpPr txBox="1"/>
          <p:nvPr/>
        </p:nvSpPr>
        <p:spPr>
          <a:xfrm>
            <a:off x="4662642" y="1256502"/>
            <a:ext cx="617029" cy="14766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800" b="1" dirty="0" err="1">
                <a:latin typeface="Arial" pitchFamily="34" charset="0"/>
                <a:cs typeface="Arial" pitchFamily="34" charset="0"/>
              </a:rPr>
              <a:t>siCtrl</a:t>
            </a:r>
            <a:r>
              <a:rPr lang="fr-FR" sz="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10714" y="1249022"/>
            <a:ext cx="1225340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siUSP14 (Pool) 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878666" y="1056321"/>
            <a:ext cx="729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A375</a:t>
            </a:r>
          </a:p>
        </p:txBody>
      </p:sp>
      <p:sp>
        <p:nvSpPr>
          <p:cNvPr id="70" name="ZoneTexte 72"/>
          <p:cNvSpPr txBox="1">
            <a:spLocks noChangeArrowheads="1"/>
          </p:cNvSpPr>
          <p:nvPr/>
        </p:nvSpPr>
        <p:spPr bwMode="auto">
          <a:xfrm>
            <a:off x="5572528" y="2612817"/>
            <a:ext cx="7404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Tubulin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5573597" y="2352725"/>
            <a:ext cx="776195" cy="14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USP14</a:t>
            </a:r>
          </a:p>
        </p:txBody>
      </p:sp>
      <p:sp>
        <p:nvSpPr>
          <p:cNvPr id="72" name="ZoneTexte 72"/>
          <p:cNvSpPr txBox="1">
            <a:spLocks noChangeArrowheads="1"/>
          </p:cNvSpPr>
          <p:nvPr/>
        </p:nvSpPr>
        <p:spPr bwMode="auto">
          <a:xfrm rot="18900000">
            <a:off x="5050966" y="2954078"/>
            <a:ext cx="620140" cy="3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siUSP14 (pool)</a:t>
            </a:r>
          </a:p>
        </p:txBody>
      </p:sp>
      <p:sp>
        <p:nvSpPr>
          <p:cNvPr id="73" name="ZoneTexte 72"/>
          <p:cNvSpPr txBox="1">
            <a:spLocks noChangeArrowheads="1"/>
          </p:cNvSpPr>
          <p:nvPr/>
        </p:nvSpPr>
        <p:spPr bwMode="auto">
          <a:xfrm rot="18900000">
            <a:off x="4806242" y="2977767"/>
            <a:ext cx="565030" cy="2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800" b="1" dirty="0" err="1">
                <a:latin typeface="Arial" pitchFamily="34" charset="0"/>
                <a:cs typeface="Arial" pitchFamily="34" charset="0"/>
              </a:rPr>
              <a:t>siCtrl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Picture 7" descr="https://i.gyazo.com/934ded295896375ce5dc9fc8ade7b7ad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3926" t="23341" r="50336" b="29069"/>
          <a:stretch>
            <a:fillRect/>
          </a:stretch>
        </p:blipFill>
        <p:spPr bwMode="auto">
          <a:xfrm>
            <a:off x="5025277" y="2334732"/>
            <a:ext cx="557246" cy="215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5" name="Picture 26" descr="https://i.gyazo.com/47306bb5534dd339caf10e50f4631767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2012" t="24121" r="47054"/>
          <a:stretch>
            <a:fillRect/>
          </a:stretch>
        </p:blipFill>
        <p:spPr bwMode="auto">
          <a:xfrm>
            <a:off x="5025276" y="2615950"/>
            <a:ext cx="561838" cy="224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ZoneTexte 28"/>
          <p:cNvSpPr txBox="1"/>
          <p:nvPr/>
        </p:nvSpPr>
        <p:spPr>
          <a:xfrm>
            <a:off x="3942562" y="1023586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pic>
        <p:nvPicPr>
          <p:cNvPr id="35" name="Picture 5" descr="https://i.gyazo.com/a01bdd35d45d3859f70f08f045d45608.png"/>
          <p:cNvPicPr>
            <a:picLocks noChangeArrowheads="1"/>
          </p:cNvPicPr>
          <p:nvPr/>
        </p:nvPicPr>
        <p:blipFill>
          <a:blip r:embed="rId6" cstate="print"/>
          <a:srcRect l="36940" t="2575" r="34898" b="52536"/>
          <a:stretch>
            <a:fillRect/>
          </a:stretch>
        </p:blipFill>
        <p:spPr bwMode="auto">
          <a:xfrm>
            <a:off x="2682659" y="4289137"/>
            <a:ext cx="684000" cy="68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6" name="Picture 5" descr="https://i.gyazo.com/a01bdd35d45d3859f70f08f045d45608.png"/>
          <p:cNvPicPr>
            <a:picLocks noChangeArrowheads="1"/>
          </p:cNvPicPr>
          <p:nvPr/>
        </p:nvPicPr>
        <p:blipFill>
          <a:blip r:embed="rId6" cstate="print"/>
          <a:srcRect l="69814" t="4466" r="3400" b="52536"/>
          <a:stretch>
            <a:fillRect/>
          </a:stretch>
        </p:blipFill>
        <p:spPr bwMode="auto">
          <a:xfrm>
            <a:off x="3490769" y="4289137"/>
            <a:ext cx="684000" cy="68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9" name="ZoneTexte 38"/>
          <p:cNvSpPr txBox="1"/>
          <p:nvPr/>
        </p:nvSpPr>
        <p:spPr>
          <a:xfrm>
            <a:off x="2814984" y="3958669"/>
            <a:ext cx="617029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800" b="1" dirty="0" err="1">
                <a:latin typeface="Arial" pitchFamily="34" charset="0"/>
                <a:cs typeface="Arial" pitchFamily="34" charset="0"/>
              </a:rPr>
              <a:t>siCtrl</a:t>
            </a:r>
            <a:r>
              <a:rPr lang="fr-FR" sz="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374551" y="3958669"/>
            <a:ext cx="958183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siUSP14 (Pool)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038583" y="3756593"/>
            <a:ext cx="729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501Mel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17" descr="https://i.gyazo.com/ea9dc5809c013f76d887aeb8f04b7118.pn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l="20335" t="17995" r="50839" b="26993"/>
          <a:stretch>
            <a:fillRect/>
          </a:stretch>
        </p:blipFill>
        <p:spPr bwMode="auto">
          <a:xfrm>
            <a:off x="3103420" y="5029414"/>
            <a:ext cx="612290" cy="220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" name="Picture 30" descr="https://i.gyazo.com/f25babe9974086726b089be9a702f869.pn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 l="17854" t="26519" r="49097" b="19889"/>
          <a:stretch>
            <a:fillRect/>
          </a:stretch>
        </p:blipFill>
        <p:spPr bwMode="auto">
          <a:xfrm>
            <a:off x="3103421" y="5289176"/>
            <a:ext cx="612290" cy="231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5" name="ZoneTexte 72"/>
          <p:cNvSpPr txBox="1">
            <a:spLocks noChangeArrowheads="1"/>
          </p:cNvSpPr>
          <p:nvPr/>
        </p:nvSpPr>
        <p:spPr bwMode="auto">
          <a:xfrm>
            <a:off x="3693904" y="5293279"/>
            <a:ext cx="7404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800" b="1" dirty="0" err="1" smtClean="0">
                <a:latin typeface="Arial" pitchFamily="34" charset="0"/>
                <a:cs typeface="Arial" pitchFamily="34" charset="0"/>
              </a:rPr>
              <a:t>Tubulin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3694973" y="5033187"/>
            <a:ext cx="776195" cy="14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800" b="1" dirty="0">
                <a:latin typeface="Arial" pitchFamily="34" charset="0"/>
                <a:cs typeface="Arial" pitchFamily="34" charset="0"/>
              </a:rPr>
              <a:t>USP14</a:t>
            </a:r>
          </a:p>
        </p:txBody>
      </p:sp>
      <p:sp>
        <p:nvSpPr>
          <p:cNvPr id="47" name="ZoneTexte 72"/>
          <p:cNvSpPr txBox="1">
            <a:spLocks noChangeArrowheads="1"/>
          </p:cNvSpPr>
          <p:nvPr/>
        </p:nvSpPr>
        <p:spPr bwMode="auto">
          <a:xfrm rot="18900000">
            <a:off x="3145310" y="5647427"/>
            <a:ext cx="620140" cy="3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siUSP14 (pool)</a:t>
            </a:r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 rot="18900000">
            <a:off x="2927618" y="5625396"/>
            <a:ext cx="565030" cy="2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800" b="1" dirty="0" err="1">
                <a:latin typeface="Arial" pitchFamily="34" charset="0"/>
                <a:cs typeface="Arial" pitchFamily="34" charset="0"/>
              </a:rPr>
              <a:t>siCtrl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240034" y="229324"/>
            <a:ext cx="246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Supplementary</a:t>
            </a:r>
            <a:r>
              <a:rPr lang="fr-FR" b="1" dirty="0">
                <a:latin typeface="Calibri"/>
                <a:cs typeface="Calibri"/>
              </a:rPr>
              <a:t> Figure </a:t>
            </a:r>
            <a:r>
              <a:rPr lang="fr-FR" b="1" dirty="0" smtClean="0">
                <a:latin typeface="Calibri"/>
                <a:cs typeface="Calibri"/>
              </a:rPr>
              <a:t>4 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30491" y="1019986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grpSp>
        <p:nvGrpSpPr>
          <p:cNvPr id="50" name="Groupe 2"/>
          <p:cNvGrpSpPr/>
          <p:nvPr/>
        </p:nvGrpSpPr>
        <p:grpSpPr>
          <a:xfrm>
            <a:off x="607821" y="1224312"/>
            <a:ext cx="3334546" cy="2202547"/>
            <a:chOff x="3278821" y="1767636"/>
            <a:chExt cx="3334546" cy="2202547"/>
          </a:xfrm>
        </p:grpSpPr>
        <p:grpSp>
          <p:nvGrpSpPr>
            <p:cNvPr id="51" name="Groupe 61"/>
            <p:cNvGrpSpPr/>
            <p:nvPr/>
          </p:nvGrpSpPr>
          <p:grpSpPr>
            <a:xfrm>
              <a:off x="3278821" y="1767636"/>
              <a:ext cx="2776380" cy="2202547"/>
              <a:chOff x="5595071" y="407499"/>
              <a:chExt cx="2251956" cy="1690070"/>
            </a:xfrm>
          </p:grpSpPr>
          <p:graphicFrame>
            <p:nvGraphicFramePr>
              <p:cNvPr id="5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777216255"/>
                  </p:ext>
                </p:extLst>
              </p:nvPr>
            </p:nvGraphicFramePr>
            <p:xfrm>
              <a:off x="5849896" y="407499"/>
              <a:ext cx="1997131" cy="1519006"/>
            </p:xfrm>
            <a:graphic>
              <a:graphicData uri="http://schemas.openxmlformats.org/presentationml/2006/ole">
                <p:oleObj spid="_x0000_s2087" name="Prism Project" r:id="rId9" imgW="23641878" imgH="15730330" progId="Prism5.Document">
                  <p:embed/>
                </p:oleObj>
              </a:graphicData>
            </a:graphic>
          </p:graphicFrame>
          <p:sp>
            <p:nvSpPr>
              <p:cNvPr id="55" name="ZoneTexte 54"/>
              <p:cNvSpPr txBox="1"/>
              <p:nvPr/>
            </p:nvSpPr>
            <p:spPr>
              <a:xfrm>
                <a:off x="5595071" y="784272"/>
                <a:ext cx="271177" cy="71030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Confluence (%)</a:t>
                </a: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6476169" y="1915245"/>
                <a:ext cx="514389" cy="182324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Time (h)</a:t>
                </a:r>
              </a:p>
            </p:txBody>
          </p:sp>
        </p:grpSp>
        <p:sp>
          <p:nvSpPr>
            <p:cNvPr id="52" name="ZoneTexte 51"/>
            <p:cNvSpPr txBox="1"/>
            <p:nvPr/>
          </p:nvSpPr>
          <p:spPr>
            <a:xfrm>
              <a:off x="5851872" y="1985186"/>
              <a:ext cx="669821" cy="1829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800" dirty="0" err="1">
                  <a:latin typeface="Arial" pitchFamily="34" charset="0"/>
                  <a:cs typeface="Arial" pitchFamily="34" charset="0"/>
                </a:rPr>
                <a:t>siCtrl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851872" y="2192917"/>
              <a:ext cx="761495" cy="21544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800" dirty="0">
                  <a:latin typeface="Arial" pitchFamily="34" charset="0"/>
                  <a:cs typeface="Arial" pitchFamily="34" charset="0"/>
                </a:rPr>
                <a:t>siUSP14 #2</a:t>
              </a: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1658431" y="1245520"/>
            <a:ext cx="729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Arial" pitchFamily="34" charset="0"/>
                <a:cs typeface="Arial" pitchFamily="34" charset="0"/>
              </a:rPr>
              <a:t>501Mel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270669" y="3472294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/>
          <p:cNvGrpSpPr/>
          <p:nvPr/>
        </p:nvGrpSpPr>
        <p:grpSpPr>
          <a:xfrm>
            <a:off x="347798" y="1517004"/>
            <a:ext cx="2232432" cy="2613432"/>
            <a:chOff x="584762" y="1907970"/>
            <a:chExt cx="1839356" cy="2222465"/>
          </a:xfrm>
        </p:grpSpPr>
        <p:pic>
          <p:nvPicPr>
            <p:cNvPr id="126" name="Picture 2" descr="Z:\Equipes de recherche\Equipe 11\Etudiants\Marie Angela\ma\180506-A375ct  QVD 10x.jp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 contrast="65000"/>
            </a:blip>
            <a:srcRect l="41686" t="36909"/>
            <a:stretch>
              <a:fillRect/>
            </a:stretch>
          </p:blipFill>
          <p:spPr bwMode="auto">
            <a:xfrm>
              <a:off x="1476481" y="1907970"/>
              <a:ext cx="947637" cy="946388"/>
            </a:xfrm>
            <a:prstGeom prst="rect">
              <a:avLst/>
            </a:prstGeom>
            <a:noFill/>
          </p:spPr>
        </p:pic>
        <p:pic>
          <p:nvPicPr>
            <p:cNvPr id="130" name="Picture 3" descr="Z:\Equipes de recherche\Equipe 11\Etudiants\Marie Angela\Stage\Marie Angela\ma\180506-A375 bAP15 24h QVD 10x.jp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 contrast="65000"/>
            </a:blip>
            <a:srcRect l="41686" t="36909"/>
            <a:stretch>
              <a:fillRect/>
            </a:stretch>
          </p:blipFill>
          <p:spPr bwMode="auto">
            <a:xfrm>
              <a:off x="1476481" y="2898502"/>
              <a:ext cx="947637" cy="946388"/>
            </a:xfrm>
            <a:prstGeom prst="rect">
              <a:avLst/>
            </a:prstGeom>
            <a:noFill/>
          </p:spPr>
        </p:pic>
        <p:sp>
          <p:nvSpPr>
            <p:cNvPr id="131" name="ZoneTexte 130"/>
            <p:cNvSpPr txBox="1"/>
            <p:nvPr/>
          </p:nvSpPr>
          <p:spPr>
            <a:xfrm>
              <a:off x="1706363" y="3879397"/>
              <a:ext cx="441956" cy="25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84762" y="2286804"/>
              <a:ext cx="785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QVD </a:t>
              </a:r>
              <a:r>
                <a:rPr lang="en-GB" sz="800" dirty="0">
                  <a:latin typeface="Arial" pitchFamily="34" charset="0"/>
                  <a:cs typeface="Arial" pitchFamily="34" charset="0"/>
                </a:rPr>
                <a:t>pre-treatment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697751" y="3085171"/>
              <a:ext cx="6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QVD </a:t>
              </a:r>
              <a:r>
                <a:rPr lang="en-GB" sz="800" dirty="0">
                  <a:latin typeface="Arial" pitchFamily="34" charset="0"/>
                  <a:cs typeface="Arial" pitchFamily="34" charset="0"/>
                </a:rPr>
                <a:t>pre-treatment</a:t>
              </a:r>
            </a:p>
            <a:p>
              <a:pPr algn="ctr"/>
              <a:r>
                <a:rPr lang="en-GB" sz="800" dirty="0">
                  <a:latin typeface="Arial" pitchFamily="34" charset="0"/>
                  <a:cs typeface="Arial" pitchFamily="34" charset="0"/>
                </a:rPr>
                <a:t>+ b-AP15</a:t>
              </a:r>
            </a:p>
          </p:txBody>
        </p:sp>
      </p:grpSp>
      <p:sp>
        <p:nvSpPr>
          <p:cNvPr id="205" name="ZoneTexte 204"/>
          <p:cNvSpPr txBox="1"/>
          <p:nvPr/>
        </p:nvSpPr>
        <p:spPr>
          <a:xfrm>
            <a:off x="3288070" y="1137026"/>
            <a:ext cx="39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2240034" y="229324"/>
            <a:ext cx="246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Supplementary</a:t>
            </a:r>
            <a:r>
              <a:rPr lang="fr-FR" b="1" dirty="0">
                <a:latin typeface="Calibri"/>
                <a:cs typeface="Calibri"/>
              </a:rPr>
              <a:t> Figure </a:t>
            </a:r>
            <a:r>
              <a:rPr lang="fr-FR" b="1" dirty="0" smtClean="0">
                <a:latin typeface="Calibri"/>
                <a:cs typeface="Calibri"/>
              </a:rPr>
              <a:t>5 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182138" y="2123806"/>
            <a:ext cx="490431" cy="19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Arial" pitchFamily="34" charset="0"/>
                <a:cs typeface="Arial" pitchFamily="34" charset="0"/>
              </a:rPr>
              <a:t>DMSO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575150" y="1566211"/>
            <a:ext cx="761139" cy="19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b-AP15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888593" y="1566211"/>
            <a:ext cx="492033" cy="19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DMSO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425465" y="1566211"/>
            <a:ext cx="761139" cy="19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Arial" pitchFamily="34" charset="0"/>
                <a:cs typeface="Arial" pitchFamily="34" charset="0"/>
              </a:rPr>
              <a:t>H2O2</a:t>
            </a:r>
          </a:p>
        </p:txBody>
      </p:sp>
      <p:pic>
        <p:nvPicPr>
          <p:cNvPr id="42" name="Picture 4" descr="https://i.gyazo.com/68d3c3e1bd59fa32ad7cecd49f6def34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3746" t="3617" r="10148" b="78297"/>
          <a:stretch>
            <a:fillRect/>
          </a:stretch>
        </p:blipFill>
        <p:spPr bwMode="auto">
          <a:xfrm rot="16200000">
            <a:off x="3777328" y="2657361"/>
            <a:ext cx="696994" cy="7356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3" name="Picture 4" descr="https://i.gyazo.com/68d3c3e1bd59fa32ad7cecd49f6def34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3746" t="27842" r="10148" b="54072"/>
          <a:stretch>
            <a:fillRect/>
          </a:stretch>
        </p:blipFill>
        <p:spPr bwMode="auto">
          <a:xfrm rot="16200000">
            <a:off x="4611060" y="2657361"/>
            <a:ext cx="696993" cy="73564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4" name="Picture 4" descr="https://i.gyazo.com/68d3c3e1bd59fa32ad7cecd49f6def34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3746" t="75930" r="10148" b="5984"/>
          <a:stretch>
            <a:fillRect/>
          </a:stretch>
        </p:blipFill>
        <p:spPr bwMode="auto">
          <a:xfrm rot="16200000">
            <a:off x="5444791" y="2657362"/>
            <a:ext cx="696994" cy="73564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8" name="Picture 8" descr="https://i.gyazo.com/6b9ca6143828547c07d4c4e65f7eaeca.pn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16269" t="2447" r="7625" b="79204"/>
          <a:stretch>
            <a:fillRect/>
          </a:stretch>
        </p:blipFill>
        <p:spPr bwMode="auto">
          <a:xfrm>
            <a:off x="3758000" y="1845008"/>
            <a:ext cx="735646" cy="69699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9" name="Picture 8" descr="https://i.gyazo.com/6b9ca6143828547c07d4c4e65f7eaeca.pn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10148" t="27993" r="13746" b="53658"/>
          <a:stretch>
            <a:fillRect/>
          </a:stretch>
        </p:blipFill>
        <p:spPr bwMode="auto">
          <a:xfrm>
            <a:off x="4591733" y="1845008"/>
            <a:ext cx="735646" cy="69699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0" name="Picture 8" descr="https://i.gyazo.com/6b9ca6143828547c07d4c4e65f7eaeca.pn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15222" t="76782" r="8672" b="4868"/>
          <a:stretch>
            <a:fillRect/>
          </a:stretch>
        </p:blipFill>
        <p:spPr bwMode="auto">
          <a:xfrm>
            <a:off x="5425465" y="1845008"/>
            <a:ext cx="735646" cy="69699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1" name="ZoneTexte 50"/>
          <p:cNvSpPr txBox="1"/>
          <p:nvPr/>
        </p:nvSpPr>
        <p:spPr>
          <a:xfrm>
            <a:off x="3182138" y="2955486"/>
            <a:ext cx="490431" cy="19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Arial" pitchFamily="34" charset="0"/>
                <a:cs typeface="Arial" pitchFamily="34" charset="0"/>
              </a:rPr>
              <a:t>NAC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38229" y="1137026"/>
            <a:ext cx="39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xmlns="" id="{15AF3798-F931-447C-97B7-A77FED05C1DF}"/>
              </a:ext>
            </a:extLst>
          </p:cNvPr>
          <p:cNvSpPr txBox="1"/>
          <p:nvPr/>
        </p:nvSpPr>
        <p:spPr>
          <a:xfrm>
            <a:off x="4624988" y="3491880"/>
            <a:ext cx="536403" cy="29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>
                <a:latin typeface="Arial" pitchFamily="34" charset="0"/>
                <a:cs typeface="Arial" pitchFamily="34" charset="0"/>
              </a:rPr>
              <a:t>A375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e 124"/>
          <p:cNvGrpSpPr/>
          <p:nvPr/>
        </p:nvGrpSpPr>
        <p:grpSpPr>
          <a:xfrm>
            <a:off x="4797152" y="5043658"/>
            <a:ext cx="1544353" cy="2531951"/>
            <a:chOff x="1054307" y="3006405"/>
            <a:chExt cx="2319706" cy="3529635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3" cstate="print">
              <a:lum bright="10000" contrast="20000"/>
            </a:blip>
            <a:srcRect l="32618" b="25722"/>
            <a:stretch>
              <a:fillRect/>
            </a:stretch>
          </p:blipFill>
          <p:spPr bwMode="auto">
            <a:xfrm>
              <a:off x="1246389" y="3289649"/>
              <a:ext cx="1051200" cy="10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4" cstate="print">
              <a:lum bright="10000" contrast="20000"/>
            </a:blip>
            <a:srcRect l="18292" t="22633"/>
            <a:stretch>
              <a:fillRect/>
            </a:stretch>
          </p:blipFill>
          <p:spPr bwMode="auto">
            <a:xfrm>
              <a:off x="1246389" y="4366665"/>
              <a:ext cx="1051200" cy="10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rrowheads="1"/>
            </p:cNvPicPr>
            <p:nvPr/>
          </p:nvPicPr>
          <p:blipFill>
            <a:blip r:embed="rId5" cstate="print">
              <a:lum bright="10000" contrast="20000"/>
            </a:blip>
            <a:srcRect l="19975" t="22633"/>
            <a:stretch>
              <a:fillRect/>
            </a:stretch>
          </p:blipFill>
          <p:spPr bwMode="auto">
            <a:xfrm>
              <a:off x="2322812" y="4366665"/>
              <a:ext cx="1051200" cy="10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6" cstate="print">
              <a:lum bright="10000" contrast="20000"/>
            </a:blip>
            <a:srcRect l="18789" t="24785"/>
            <a:stretch>
              <a:fillRect/>
            </a:stretch>
          </p:blipFill>
          <p:spPr bwMode="auto">
            <a:xfrm>
              <a:off x="2322813" y="3289650"/>
              <a:ext cx="1051200" cy="10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1448981" y="3015257"/>
              <a:ext cx="941940" cy="30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DMSO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74999" y="3006405"/>
              <a:ext cx="906735" cy="23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b-AP15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14551" y="5159030"/>
              <a:ext cx="798515" cy="30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solidFill>
                    <a:srgbClr val="4FE80D"/>
                  </a:solidFill>
                  <a:latin typeface="Arial" pitchFamily="34" charset="0"/>
                  <a:cs typeface="Arial" pitchFamily="34" charset="0"/>
                </a:rPr>
                <a:t>HSP70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54307" y="4079209"/>
              <a:ext cx="729315" cy="30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solidFill>
                    <a:srgbClr val="3366FF"/>
                  </a:solidFill>
                  <a:latin typeface="Arial" pitchFamily="34" charset="0"/>
                  <a:cs typeface="Arial" pitchFamily="34" charset="0"/>
                </a:rPr>
                <a:t>DAPI</a:t>
              </a:r>
            </a:p>
          </p:txBody>
        </p:sp>
        <p:pic>
          <p:nvPicPr>
            <p:cNvPr id="123" name="Picture 2" descr="C:\Users\equipe 11\Desktop\bap hsp70 merge.pn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rcRect l="25117" t="27239"/>
            <a:stretch/>
          </p:blipFill>
          <p:spPr bwMode="auto">
            <a:xfrm>
              <a:off x="2322812" y="5443681"/>
              <a:ext cx="1051200" cy="1051200"/>
            </a:xfrm>
            <a:prstGeom prst="rect">
              <a:avLst/>
            </a:prstGeom>
            <a:noFill/>
          </p:spPr>
        </p:pic>
        <p:pic>
          <p:nvPicPr>
            <p:cNvPr id="124" name="Picture 2" descr="C:\Users\equipe 11\Desktop\Ct hsp70 merge.png"/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rcRect l="27008" b="26962"/>
            <a:stretch/>
          </p:blipFill>
          <p:spPr bwMode="auto">
            <a:xfrm>
              <a:off x="1246389" y="5443681"/>
              <a:ext cx="1051199" cy="1051200"/>
            </a:xfrm>
            <a:prstGeom prst="rect">
              <a:avLst/>
            </a:prstGeom>
            <a:noFill/>
          </p:spPr>
        </p:pic>
        <p:sp>
          <p:nvSpPr>
            <p:cNvPr id="132" name="ZoneTexte 131"/>
            <p:cNvSpPr txBox="1"/>
            <p:nvPr/>
          </p:nvSpPr>
          <p:spPr>
            <a:xfrm>
              <a:off x="1083279" y="6235703"/>
              <a:ext cx="798514" cy="30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Merge</a:t>
              </a:r>
              <a:endPara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3" name="Groupe 212"/>
          <p:cNvGrpSpPr/>
          <p:nvPr/>
        </p:nvGrpSpPr>
        <p:grpSpPr>
          <a:xfrm>
            <a:off x="129108" y="5076056"/>
            <a:ext cx="4346480" cy="2274362"/>
            <a:chOff x="100523" y="4812784"/>
            <a:chExt cx="4346480" cy="2274362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 rotWithShape="1">
            <a:blip r:embed="rId11" cstate="print">
              <a:lum contrast="20000"/>
            </a:blip>
            <a:srcRect l="22805" t="28053" r="46408" b="25792"/>
            <a:stretch/>
          </p:blipFill>
          <p:spPr bwMode="auto">
            <a:xfrm>
              <a:off x="2801109" y="5234212"/>
              <a:ext cx="976764" cy="1403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751554" y="6858190"/>
              <a:ext cx="841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501Mel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845650" y="6871702"/>
              <a:ext cx="841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1205lu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893901" y="6871702"/>
              <a:ext cx="841962" cy="15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824823" y="5980089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Poly-</a:t>
              </a:r>
            </a:p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K63-</a:t>
              </a:r>
              <a:r>
                <a:rPr lang="fr-FR" sz="800" b="1" dirty="0" err="1">
                  <a:latin typeface="Arial" pitchFamily="34" charset="0"/>
                  <a:cs typeface="Arial" pitchFamily="34" charset="0"/>
                </a:rPr>
                <a:t>Ub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3"/>
            <p:cNvPicPr>
              <a:picLocks noChangeArrowheads="1"/>
            </p:cNvPicPr>
            <p:nvPr/>
          </p:nvPicPr>
          <p:blipFill rotWithShape="1">
            <a:blip r:embed="rId12" cstate="print">
              <a:lum contrast="20000"/>
            </a:blip>
            <a:srcRect l="17516" t="27852" r="55906" b="26798"/>
            <a:stretch/>
          </p:blipFill>
          <p:spPr bwMode="auto">
            <a:xfrm>
              <a:off x="708842" y="5234212"/>
              <a:ext cx="976764" cy="1409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rrowheads="1"/>
            </p:cNvPicPr>
            <p:nvPr/>
          </p:nvPicPr>
          <p:blipFill rotWithShape="1">
            <a:blip r:embed="rId13" cstate="print">
              <a:lum contrast="20000"/>
            </a:blip>
            <a:srcRect l="67269" t="30509" r="7787" b="26730"/>
            <a:stretch/>
          </p:blipFill>
          <p:spPr bwMode="auto">
            <a:xfrm>
              <a:off x="1758056" y="5234212"/>
              <a:ext cx="976764" cy="1409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69" name="Connecteur droit 68"/>
            <p:cNvCxnSpPr/>
            <p:nvPr/>
          </p:nvCxnSpPr>
          <p:spPr>
            <a:xfrm flipH="1">
              <a:off x="621363" y="5768398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621363" y="6075949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H="1">
              <a:off x="621363" y="5927889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>
              <a:off x="621363" y="6259901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621363" y="6531106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oupe 67"/>
            <p:cNvGrpSpPr/>
            <p:nvPr/>
          </p:nvGrpSpPr>
          <p:grpSpPr>
            <a:xfrm>
              <a:off x="233994" y="5826183"/>
              <a:ext cx="386629" cy="817450"/>
              <a:chOff x="1619666" y="2722940"/>
              <a:chExt cx="322536" cy="738292"/>
            </a:xfrm>
          </p:grpSpPr>
          <p:grpSp>
            <p:nvGrpSpPr>
              <p:cNvPr id="80" name="Groupe 24"/>
              <p:cNvGrpSpPr/>
              <p:nvPr/>
            </p:nvGrpSpPr>
            <p:grpSpPr>
              <a:xfrm>
                <a:off x="1619678" y="2722940"/>
                <a:ext cx="322524" cy="333406"/>
                <a:chOff x="5122476" y="2310555"/>
                <a:chExt cx="263407" cy="263142"/>
              </a:xfrm>
            </p:grpSpPr>
            <p:sp>
              <p:nvSpPr>
                <p:cNvPr id="84" name="ZoneTexte 83"/>
                <p:cNvSpPr txBox="1"/>
                <p:nvPr/>
              </p:nvSpPr>
              <p:spPr>
                <a:xfrm>
                  <a:off x="5122476" y="2310555"/>
                  <a:ext cx="263407" cy="153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800" dirty="0">
                      <a:latin typeface="Arial" pitchFamily="34" charset="0"/>
                      <a:cs typeface="Arial" pitchFamily="34" charset="0"/>
                    </a:rPr>
                    <a:t>70</a:t>
                  </a:r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5122476" y="2420122"/>
                  <a:ext cx="263407" cy="153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800" dirty="0">
                      <a:latin typeface="Arial" pitchFamily="34" charset="0"/>
                      <a:cs typeface="Arial" pitchFamily="34" charset="0"/>
                    </a:rPr>
                    <a:t>55</a:t>
                  </a:r>
                </a:p>
              </p:txBody>
            </p:sp>
          </p:grpSp>
          <p:grpSp>
            <p:nvGrpSpPr>
              <p:cNvPr id="81" name="Groupe 33"/>
              <p:cNvGrpSpPr/>
              <p:nvPr/>
            </p:nvGrpSpPr>
            <p:grpSpPr>
              <a:xfrm>
                <a:off x="1619666" y="3047150"/>
                <a:ext cx="322523" cy="414082"/>
                <a:chOff x="5122476" y="2598186"/>
                <a:chExt cx="263407" cy="326814"/>
              </a:xfrm>
            </p:grpSpPr>
            <p:sp>
              <p:nvSpPr>
                <p:cNvPr id="82" name="ZoneTexte 81"/>
                <p:cNvSpPr txBox="1"/>
                <p:nvPr/>
              </p:nvSpPr>
              <p:spPr>
                <a:xfrm>
                  <a:off x="5122476" y="2598186"/>
                  <a:ext cx="263407" cy="15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800" dirty="0">
                      <a:latin typeface="Arial" pitchFamily="34" charset="0"/>
                      <a:cs typeface="Arial" pitchFamily="34" charset="0"/>
                    </a:rPr>
                    <a:t>40</a:t>
                  </a: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5122476" y="2771427"/>
                  <a:ext cx="263407" cy="153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800" dirty="0">
                      <a:latin typeface="Arial" pitchFamily="34" charset="0"/>
                      <a:cs typeface="Arial" pitchFamily="34" charset="0"/>
                    </a:rPr>
                    <a:t>35</a:t>
                  </a:r>
                </a:p>
              </p:txBody>
            </p:sp>
          </p:grpSp>
        </p:grpSp>
        <p:sp>
          <p:nvSpPr>
            <p:cNvPr id="75" name="ZoneTexte 74"/>
            <p:cNvSpPr txBox="1"/>
            <p:nvPr/>
          </p:nvSpPr>
          <p:spPr>
            <a:xfrm>
              <a:off x="234009" y="5684469"/>
              <a:ext cx="3866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 flipH="1">
              <a:off x="621363" y="5603086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>
              <a:off x="621363" y="5671212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100523" y="5475956"/>
              <a:ext cx="520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21596" y="5582798"/>
              <a:ext cx="4990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130</a:t>
              </a:r>
            </a:p>
          </p:txBody>
        </p:sp>
        <p:pic>
          <p:nvPicPr>
            <p:cNvPr id="23" name="Picture 6"/>
            <p:cNvPicPr>
              <a:picLocks noChangeArrowheads="1"/>
            </p:cNvPicPr>
            <p:nvPr/>
          </p:nvPicPr>
          <p:blipFill>
            <a:blip r:embed="rId14" cstate="print">
              <a:lum contrast="20000"/>
            </a:blip>
            <a:srcRect l="13158" t="53418" r="58552" b="41301"/>
            <a:stretch>
              <a:fillRect/>
            </a:stretch>
          </p:blipFill>
          <p:spPr bwMode="auto">
            <a:xfrm>
              <a:off x="709365" y="6691248"/>
              <a:ext cx="976764" cy="160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ZoneTexte 23"/>
            <p:cNvSpPr txBox="1"/>
            <p:nvPr/>
          </p:nvSpPr>
          <p:spPr>
            <a:xfrm>
              <a:off x="3825346" y="6686321"/>
              <a:ext cx="493293" cy="159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ERK2</a:t>
              </a:r>
            </a:p>
          </p:txBody>
        </p:sp>
        <p:pic>
          <p:nvPicPr>
            <p:cNvPr id="25" name="Picture 7"/>
            <p:cNvPicPr>
              <a:picLocks noChangeArrowheads="1"/>
            </p:cNvPicPr>
            <p:nvPr/>
          </p:nvPicPr>
          <p:blipFill>
            <a:blip r:embed="rId14" cstate="print">
              <a:lum contrast="20000"/>
            </a:blip>
            <a:srcRect l="70916" t="50970" r="1385" b="44531"/>
            <a:stretch>
              <a:fillRect/>
            </a:stretch>
          </p:blipFill>
          <p:spPr bwMode="auto">
            <a:xfrm>
              <a:off x="1758577" y="6694573"/>
              <a:ext cx="976764" cy="160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16"/>
            <p:cNvPicPr>
              <a:picLocks noChangeArrowheads="1"/>
            </p:cNvPicPr>
            <p:nvPr/>
          </p:nvPicPr>
          <p:blipFill>
            <a:blip r:embed="rId15" cstate="print">
              <a:lum contrast="20000"/>
            </a:blip>
            <a:srcRect l="43776" t="58466" r="28993" b="34382"/>
            <a:stretch>
              <a:fillRect/>
            </a:stretch>
          </p:blipFill>
          <p:spPr bwMode="auto">
            <a:xfrm>
              <a:off x="2801632" y="6692924"/>
              <a:ext cx="976764" cy="160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35" name="Connecteur droit 34"/>
            <p:cNvCxnSpPr/>
            <p:nvPr/>
          </p:nvCxnSpPr>
          <p:spPr>
            <a:xfrm flipH="1">
              <a:off x="618691" y="6798420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234532" y="6672809"/>
              <a:ext cx="3866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768568" y="5012880"/>
              <a:ext cx="678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b-AP15</a:t>
              </a:r>
              <a:r>
                <a:rPr lang="fr-FR" sz="700" b="1" dirty="0">
                  <a:latin typeface="Arial" pitchFamily="34" charset="0"/>
                  <a:cs typeface="Arial" pitchFamily="34" charset="0"/>
                </a:rPr>
                <a:t> (h) 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0213" y="5012880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 </a:t>
              </a:r>
              <a:endParaRPr lang="fr-FR" sz="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81552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65047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</a:t>
              </a:r>
              <a:endParaRPr lang="fr-FR" sz="8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48542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</a:t>
              </a:r>
              <a:endParaRPr lang="fr-FR" sz="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32037" y="5012880"/>
              <a:ext cx="3000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</a:t>
              </a:r>
              <a:endParaRPr lang="fr-FR" sz="8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45254" y="5012880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 </a:t>
              </a:r>
              <a:endParaRPr lang="fr-FR" sz="8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46593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0090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</a:t>
              </a:r>
              <a:endParaRPr lang="fr-FR" sz="8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13583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</a:t>
              </a:r>
              <a:endParaRPr lang="fr-FR" sz="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497078" y="5012880"/>
              <a:ext cx="3000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</a:t>
              </a:r>
              <a:endParaRPr lang="fr-FR" sz="8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85535" y="5012880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 </a:t>
              </a:r>
              <a:endParaRPr lang="fr-FR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86872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70369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</a:t>
              </a:r>
              <a:endParaRPr lang="fr-FR" sz="8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53864" y="5012880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</a:t>
              </a:r>
              <a:endParaRPr lang="fr-FR" sz="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37358" y="5012880"/>
              <a:ext cx="3000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</a:t>
              </a:r>
              <a:endParaRPr lang="fr-FR" sz="800" dirty="0"/>
            </a:p>
          </p:txBody>
        </p:sp>
        <p:sp>
          <p:nvSpPr>
            <p:cNvPr id="212" name="ZoneTexte 211"/>
            <p:cNvSpPr txBox="1"/>
            <p:nvPr/>
          </p:nvSpPr>
          <p:spPr>
            <a:xfrm>
              <a:off x="288278" y="4812784"/>
              <a:ext cx="391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C</a:t>
              </a:r>
            </a:p>
          </p:txBody>
        </p:sp>
      </p:grpSp>
      <p:grpSp>
        <p:nvGrpSpPr>
          <p:cNvPr id="209" name="Groupe 208"/>
          <p:cNvGrpSpPr/>
          <p:nvPr/>
        </p:nvGrpSpPr>
        <p:grpSpPr>
          <a:xfrm>
            <a:off x="1607031" y="2886563"/>
            <a:ext cx="3752924" cy="1809492"/>
            <a:chOff x="144636" y="2699792"/>
            <a:chExt cx="3752924" cy="1809492"/>
          </a:xfrm>
        </p:grpSpPr>
        <p:sp>
          <p:nvSpPr>
            <p:cNvPr id="210" name="ZoneTexte 209"/>
            <p:cNvSpPr txBox="1"/>
            <p:nvPr/>
          </p:nvSpPr>
          <p:spPr>
            <a:xfrm>
              <a:off x="144636" y="2699792"/>
              <a:ext cx="391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B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235061" y="3465473"/>
              <a:ext cx="405116" cy="16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130</a:t>
              </a: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235061" y="3638885"/>
              <a:ext cx="405116" cy="16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100</a:t>
              </a: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235061" y="3339459"/>
              <a:ext cx="405116" cy="165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298774" y="2711955"/>
              <a:ext cx="3598786" cy="1797329"/>
              <a:chOff x="1684280" y="2846738"/>
              <a:chExt cx="3598786" cy="1797329"/>
            </a:xfrm>
          </p:grpSpPr>
          <p:sp>
            <p:nvSpPr>
              <p:cNvPr id="92" name="ZoneTexte 91"/>
              <p:cNvSpPr txBox="1"/>
              <p:nvPr/>
            </p:nvSpPr>
            <p:spPr>
              <a:xfrm>
                <a:off x="2146423" y="2846738"/>
                <a:ext cx="274433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2301816" y="2846738"/>
                <a:ext cx="274433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2421896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2578383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96" name="ZoneTexte 95"/>
              <p:cNvSpPr txBox="1"/>
              <p:nvPr/>
            </p:nvSpPr>
            <p:spPr>
              <a:xfrm>
                <a:off x="2738712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45</a:t>
                </a: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2906800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60</a:t>
                </a: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4357034" y="2846738"/>
                <a:ext cx="926032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b-AP15 (min)</a:t>
                </a:r>
              </a:p>
            </p:txBody>
          </p:sp>
          <p:sp>
            <p:nvSpPr>
              <p:cNvPr id="99" name="ZoneTexte 98"/>
              <p:cNvSpPr txBox="1"/>
              <p:nvPr/>
            </p:nvSpPr>
            <p:spPr>
              <a:xfrm>
                <a:off x="1684280" y="3908167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70</a:t>
                </a:r>
              </a:p>
            </p:txBody>
          </p:sp>
          <p:cxnSp>
            <p:nvCxnSpPr>
              <p:cNvPr id="102" name="Connecteur droit 101"/>
              <p:cNvCxnSpPr/>
              <p:nvPr/>
            </p:nvCxnSpPr>
            <p:spPr>
              <a:xfrm>
                <a:off x="2086139" y="4354602"/>
                <a:ext cx="7531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7" name="Picture 2" descr="https://i.gyazo.com/2a95aa7b5d749018322e84ee6155e686.png"/>
              <p:cNvPicPr>
                <a:picLocks noChangeAspect="1" noChangeArrowheads="1"/>
              </p:cNvPicPr>
              <p:nvPr/>
            </p:nvPicPr>
            <p:blipFill rotWithShape="1">
              <a:blip r:embed="rId16" cstate="print"/>
              <a:srcRect l="1791" t="-1" r="57590" b="34362"/>
              <a:stretch/>
            </p:blipFill>
            <p:spPr bwMode="auto">
              <a:xfrm>
                <a:off x="3323725" y="3083678"/>
                <a:ext cx="1045499" cy="10791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08" name="Picture 2" descr="https://i.gyazo.com/2a95aa7b5d749018322e84ee6155e686.png"/>
              <p:cNvPicPr>
                <a:picLocks noChangeArrowheads="1"/>
              </p:cNvPicPr>
              <p:nvPr/>
            </p:nvPicPr>
            <p:blipFill rotWithShape="1">
              <a:blip r:embed="rId16" cstate="print"/>
              <a:srcRect l="58599" t="5503" r="1194" b="27545"/>
              <a:stretch/>
            </p:blipFill>
            <p:spPr bwMode="auto">
              <a:xfrm>
                <a:off x="2170152" y="3082886"/>
                <a:ext cx="1046314" cy="10799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09" name="ZoneTexte 108"/>
              <p:cNvSpPr txBox="1"/>
              <p:nvPr/>
            </p:nvSpPr>
            <p:spPr>
              <a:xfrm>
                <a:off x="3337138" y="2846738"/>
                <a:ext cx="274433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0" name="ZoneTexte 109"/>
              <p:cNvSpPr txBox="1"/>
              <p:nvPr/>
            </p:nvSpPr>
            <p:spPr>
              <a:xfrm>
                <a:off x="3493151" y="2846738"/>
                <a:ext cx="274433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>
                <a:off x="3607587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3779111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3949453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45</a:t>
                </a:r>
              </a:p>
            </p:txBody>
          </p:sp>
          <p:sp>
            <p:nvSpPr>
              <p:cNvPr id="114" name="ZoneTexte 113"/>
              <p:cNvSpPr txBox="1"/>
              <p:nvPr/>
            </p:nvSpPr>
            <p:spPr>
              <a:xfrm>
                <a:off x="4114825" y="2846738"/>
                <a:ext cx="339775" cy="16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60</a:t>
                </a:r>
              </a:p>
            </p:txBody>
          </p:sp>
          <p:pic>
            <p:nvPicPr>
              <p:cNvPr id="115" name="Picture 4" descr="https://i.gyazo.com/3778ce6082957e69516ea97a41d10dba.png"/>
              <p:cNvPicPr>
                <a:picLocks noChangeArrowheads="1"/>
              </p:cNvPicPr>
              <p:nvPr/>
            </p:nvPicPr>
            <p:blipFill>
              <a:blip r:embed="rId17" cstate="print">
                <a:lum bright="-20000" contrast="30000"/>
              </a:blip>
              <a:srcRect l="3104" t="2661" r="4618" b="77177"/>
              <a:stretch>
                <a:fillRect/>
              </a:stretch>
            </p:blipFill>
            <p:spPr bwMode="auto">
              <a:xfrm>
                <a:off x="2170152" y="4195502"/>
                <a:ext cx="1046314" cy="223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16" name="Picture 4" descr="https://i.gyazo.com/3778ce6082957e69516ea97a41d10dba.png"/>
              <p:cNvPicPr>
                <a:picLocks noChangeArrowheads="1"/>
              </p:cNvPicPr>
              <p:nvPr/>
            </p:nvPicPr>
            <p:blipFill>
              <a:blip r:embed="rId17" cstate="print">
                <a:lum bright="-20000" contrast="30000"/>
              </a:blip>
              <a:srcRect l="2661" t="63870" r="6520" b="15968"/>
              <a:stretch>
                <a:fillRect/>
              </a:stretch>
            </p:blipFill>
            <p:spPr bwMode="auto">
              <a:xfrm>
                <a:off x="3323725" y="4195502"/>
                <a:ext cx="1048539" cy="223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17" name="ZoneTexte 116"/>
              <p:cNvSpPr txBox="1"/>
              <p:nvPr/>
            </p:nvSpPr>
            <p:spPr>
              <a:xfrm>
                <a:off x="2375752" y="4420971"/>
                <a:ext cx="552556" cy="22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smtClean="0">
                    <a:latin typeface="Arial" pitchFamily="34" charset="0"/>
                    <a:cs typeface="Arial" pitchFamily="34" charset="0"/>
                  </a:rPr>
                  <a:t>501Mel</a:t>
                </a:r>
                <a:endParaRPr lang="fr-FR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ZoneTexte 117"/>
              <p:cNvSpPr txBox="1"/>
              <p:nvPr/>
            </p:nvSpPr>
            <p:spPr>
              <a:xfrm>
                <a:off x="3519178" y="4420970"/>
                <a:ext cx="572134" cy="22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1205lu</a:t>
                </a:r>
              </a:p>
            </p:txBody>
          </p:sp>
          <p:sp>
            <p:nvSpPr>
              <p:cNvPr id="119" name="ZoneTexte 118"/>
              <p:cNvSpPr txBox="1"/>
              <p:nvPr/>
            </p:nvSpPr>
            <p:spPr>
              <a:xfrm>
                <a:off x="4348082" y="4198911"/>
                <a:ext cx="689132" cy="22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ERK 2</a:t>
                </a:r>
              </a:p>
            </p:txBody>
          </p:sp>
          <p:sp>
            <p:nvSpPr>
              <p:cNvPr id="120" name="ZoneTexte 119"/>
              <p:cNvSpPr txBox="1"/>
              <p:nvPr/>
            </p:nvSpPr>
            <p:spPr>
              <a:xfrm>
                <a:off x="4348084" y="3569313"/>
                <a:ext cx="863020" cy="35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Poly-</a:t>
                </a:r>
              </a:p>
              <a:p>
                <a:r>
                  <a:rPr lang="fr-FR" sz="800" b="1" dirty="0">
                    <a:latin typeface="Arial" pitchFamily="34" charset="0"/>
                    <a:cs typeface="Arial" pitchFamily="34" charset="0"/>
                  </a:rPr>
                  <a:t>K48-</a:t>
                </a:r>
                <a:r>
                  <a:rPr lang="fr-FR" sz="800" b="1" dirty="0" err="1">
                    <a:latin typeface="Arial" pitchFamily="34" charset="0"/>
                    <a:cs typeface="Arial" pitchFamily="34" charset="0"/>
                  </a:rPr>
                  <a:t>Ub</a:t>
                </a:r>
                <a:endParaRPr lang="fr-FR" sz="8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6" name="Connecteur droit 215"/>
              <p:cNvCxnSpPr/>
              <p:nvPr/>
            </p:nvCxnSpPr>
            <p:spPr>
              <a:xfrm>
                <a:off x="2086139" y="3675717"/>
                <a:ext cx="7531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Connecteur droit 216"/>
              <p:cNvCxnSpPr/>
              <p:nvPr/>
            </p:nvCxnSpPr>
            <p:spPr>
              <a:xfrm>
                <a:off x="2086139" y="4010729"/>
                <a:ext cx="7531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Connecteur droit 217"/>
              <p:cNvCxnSpPr/>
              <p:nvPr/>
            </p:nvCxnSpPr>
            <p:spPr>
              <a:xfrm>
                <a:off x="2086139" y="3842820"/>
                <a:ext cx="7531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Connecteur droit 218"/>
              <p:cNvCxnSpPr/>
              <p:nvPr/>
            </p:nvCxnSpPr>
            <p:spPr>
              <a:xfrm>
                <a:off x="2086139" y="3555372"/>
                <a:ext cx="7531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0" name="Text Box 18"/>
            <p:cNvSpPr txBox="1">
              <a:spLocks noChangeArrowheads="1"/>
            </p:cNvSpPr>
            <p:nvPr/>
          </p:nvSpPr>
          <p:spPr bwMode="auto">
            <a:xfrm>
              <a:off x="241631" y="4109621"/>
              <a:ext cx="392800" cy="15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</p:grpSp>
      <p:sp>
        <p:nvSpPr>
          <p:cNvPr id="164" name="ZoneTexte 163"/>
          <p:cNvSpPr txBox="1"/>
          <p:nvPr/>
        </p:nvSpPr>
        <p:spPr>
          <a:xfrm>
            <a:off x="2240034" y="22932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Supplementary</a:t>
            </a:r>
            <a:r>
              <a:rPr lang="fr-FR" b="1" dirty="0">
                <a:latin typeface="Calibri"/>
                <a:cs typeface="Calibri"/>
              </a:rPr>
              <a:t> Figure </a:t>
            </a:r>
            <a:r>
              <a:rPr lang="fr-FR" b="1" dirty="0" smtClean="0">
                <a:latin typeface="Calibri"/>
                <a:cs typeface="Calibri"/>
              </a:rPr>
              <a:t>6 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341164" y="709146"/>
            <a:ext cx="39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grpSp>
        <p:nvGrpSpPr>
          <p:cNvPr id="166" name="Groupe 251"/>
          <p:cNvGrpSpPr/>
          <p:nvPr/>
        </p:nvGrpSpPr>
        <p:grpSpPr>
          <a:xfrm>
            <a:off x="568362" y="853162"/>
            <a:ext cx="6013770" cy="1846630"/>
            <a:chOff x="621704" y="4135509"/>
            <a:chExt cx="6013770" cy="1846630"/>
          </a:xfrm>
        </p:grpSpPr>
        <p:pic>
          <p:nvPicPr>
            <p:cNvPr id="167" name="Image 166"/>
            <p:cNvPicPr>
              <a:picLocks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9509" b="33234"/>
            <a:stretch/>
          </p:blipFill>
          <p:spPr>
            <a:xfrm>
              <a:off x="1160596" y="4348790"/>
              <a:ext cx="1080000" cy="115371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74" name="Image 173"/>
            <p:cNvPicPr>
              <a:picLocks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2293" b="33234"/>
            <a:stretch/>
          </p:blipFill>
          <p:spPr>
            <a:xfrm>
              <a:off x="2337818" y="4348790"/>
              <a:ext cx="1080000" cy="115371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75" name="Image 174"/>
            <p:cNvPicPr>
              <a:picLocks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7659" t="12029" r="2378" b="13510"/>
            <a:stretch/>
          </p:blipFill>
          <p:spPr>
            <a:xfrm>
              <a:off x="1160596" y="5574517"/>
              <a:ext cx="1080000" cy="180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76" name="Image 175"/>
            <p:cNvPicPr>
              <a:picLocks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="" xmlns:a14="http://schemas.microsoft.com/office/drawing/2010/main">
                    <a14:imgLayer r:embed="rId2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0466" t="13324" r="2033" b="13324"/>
            <a:stretch/>
          </p:blipFill>
          <p:spPr>
            <a:xfrm>
              <a:off x="2337818" y="5574517"/>
              <a:ext cx="1080000" cy="180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77" name="Picture 2" descr="https://i.gyazo.com/21a9ba429aa61fca47d3c34cb442e07a.png"/>
            <p:cNvPicPr>
              <a:picLocks noChangeArrowheads="1"/>
            </p:cNvPicPr>
            <p:nvPr/>
          </p:nvPicPr>
          <p:blipFill>
            <a:blip r:embed="rId26" cstate="print"/>
            <a:srcRect t="12061" r="5027" b="29225"/>
            <a:stretch>
              <a:fillRect/>
            </a:stretch>
          </p:blipFill>
          <p:spPr bwMode="auto">
            <a:xfrm>
              <a:off x="4692261" y="4348790"/>
              <a:ext cx="1080000" cy="115371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pic>
          <p:nvPicPr>
            <p:cNvPr id="178" name="Picture 5" descr="https://i.gyazo.com/339dd8208cb4534f812b5dc0f073e4e1.png"/>
            <p:cNvPicPr>
              <a:picLocks noChangeArrowheads="1"/>
            </p:cNvPicPr>
            <p:nvPr/>
          </p:nvPicPr>
          <p:blipFill>
            <a:blip r:embed="rId27" cstate="print"/>
            <a:srcRect t="7031" r="1873" b="30897"/>
            <a:stretch>
              <a:fillRect/>
            </a:stretch>
          </p:blipFill>
          <p:spPr bwMode="auto">
            <a:xfrm>
              <a:off x="3515039" y="4348790"/>
              <a:ext cx="1080000" cy="115371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pic>
          <p:nvPicPr>
            <p:cNvPr id="179" name="Picture 10" descr="https://i.gyazo.com/a19239a8b5ef35b1f76c3f8318b7e9a6.png"/>
            <p:cNvPicPr>
              <a:picLocks noChangeArrowheads="1"/>
            </p:cNvPicPr>
            <p:nvPr/>
          </p:nvPicPr>
          <p:blipFill>
            <a:blip r:embed="rId28" cstate="print"/>
            <a:srcRect l="5024" t="51565" r="26302" b="38020"/>
            <a:stretch>
              <a:fillRect/>
            </a:stretch>
          </p:blipFill>
          <p:spPr bwMode="auto">
            <a:xfrm>
              <a:off x="4692261" y="5574517"/>
              <a:ext cx="1080000" cy="1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pic>
          <p:nvPicPr>
            <p:cNvPr id="180" name="Picture 10" descr="https://i.gyazo.com/a19239a8b5ef35b1f76c3f8318b7e9a6.png"/>
            <p:cNvPicPr>
              <a:picLocks noChangeArrowheads="1"/>
            </p:cNvPicPr>
            <p:nvPr/>
          </p:nvPicPr>
          <p:blipFill>
            <a:blip r:embed="rId28" cstate="print"/>
            <a:srcRect l="3717" t="65672" r="23633" b="25347"/>
            <a:stretch>
              <a:fillRect/>
            </a:stretch>
          </p:blipFill>
          <p:spPr bwMode="auto">
            <a:xfrm>
              <a:off x="3515039" y="5574517"/>
              <a:ext cx="1080000" cy="1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181" name="ZoneTexte 180"/>
            <p:cNvSpPr txBox="1"/>
            <p:nvPr/>
          </p:nvSpPr>
          <p:spPr>
            <a:xfrm>
              <a:off x="1240069" y="5766114"/>
              <a:ext cx="841962" cy="21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501Mel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2482027" y="5766695"/>
              <a:ext cx="841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A375</a:t>
              </a: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3612021" y="5766115"/>
              <a:ext cx="841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WM164</a:t>
              </a:r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4836157" y="5766115"/>
              <a:ext cx="841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Pt#2</a:t>
              </a:r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5772454" y="5555467"/>
              <a:ext cx="689132" cy="22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ERK2</a:t>
              </a:r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5772454" y="4735407"/>
              <a:ext cx="863020" cy="350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Poly-</a:t>
              </a:r>
            </a:p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K48-</a:t>
              </a:r>
              <a:r>
                <a:rPr lang="fr-FR" sz="800" b="1" dirty="0" err="1">
                  <a:latin typeface="Arial" pitchFamily="34" charset="0"/>
                  <a:cs typeface="Arial" pitchFamily="34" charset="0"/>
                </a:rPr>
                <a:t>Ub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7" name="Groupe 226"/>
            <p:cNvGrpSpPr/>
            <p:nvPr/>
          </p:nvGrpSpPr>
          <p:grpSpPr>
            <a:xfrm>
              <a:off x="621704" y="4613729"/>
              <a:ext cx="542045" cy="984825"/>
              <a:chOff x="-194997" y="5267396"/>
              <a:chExt cx="542045" cy="984825"/>
            </a:xfrm>
          </p:grpSpPr>
          <p:cxnSp>
            <p:nvCxnSpPr>
              <p:cNvPr id="228" name="Connecteur droit 227"/>
              <p:cNvCxnSpPr/>
              <p:nvPr/>
            </p:nvCxnSpPr>
            <p:spPr>
              <a:xfrm flipH="1">
                <a:off x="260648" y="5560169"/>
                <a:ext cx="864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Connecteur droit 228"/>
              <p:cNvCxnSpPr/>
              <p:nvPr/>
            </p:nvCxnSpPr>
            <p:spPr>
              <a:xfrm flipH="1">
                <a:off x="260648" y="5855029"/>
                <a:ext cx="864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Connecteur droit 229"/>
              <p:cNvCxnSpPr/>
              <p:nvPr/>
            </p:nvCxnSpPr>
            <p:spPr>
              <a:xfrm flipH="1">
                <a:off x="260648" y="5703274"/>
                <a:ext cx="864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Connecteur droit 230"/>
              <p:cNvCxnSpPr/>
              <p:nvPr/>
            </p:nvCxnSpPr>
            <p:spPr>
              <a:xfrm flipH="1">
                <a:off x="260648" y="6097301"/>
                <a:ext cx="864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32" name="Groupe 67"/>
              <p:cNvGrpSpPr/>
              <p:nvPr/>
            </p:nvGrpSpPr>
            <p:grpSpPr>
              <a:xfrm>
                <a:off x="-92356" y="5614292"/>
                <a:ext cx="346326" cy="637929"/>
                <a:chOff x="1619678" y="2738271"/>
                <a:chExt cx="346326" cy="581261"/>
              </a:xfrm>
            </p:grpSpPr>
            <p:grpSp>
              <p:nvGrpSpPr>
                <p:cNvPr id="238" name="Groupe 24"/>
                <p:cNvGrpSpPr/>
                <p:nvPr/>
              </p:nvGrpSpPr>
              <p:grpSpPr>
                <a:xfrm>
                  <a:off x="1619678" y="2738271"/>
                  <a:ext cx="322524" cy="354942"/>
                  <a:chOff x="5122476" y="2322635"/>
                  <a:chExt cx="263407" cy="280137"/>
                </a:xfrm>
              </p:grpSpPr>
              <p:sp>
                <p:nvSpPr>
                  <p:cNvPr id="240" name="ZoneTexte 239"/>
                  <p:cNvSpPr txBox="1"/>
                  <p:nvPr/>
                </p:nvSpPr>
                <p:spPr>
                  <a:xfrm>
                    <a:off x="5122476" y="2322635"/>
                    <a:ext cx="263407" cy="1826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r-FR" sz="800" dirty="0">
                        <a:latin typeface="Arial" pitchFamily="34" charset="0"/>
                        <a:cs typeface="Arial" pitchFamily="34" charset="0"/>
                      </a:rPr>
                      <a:t>70</a:t>
                    </a:r>
                  </a:p>
                </p:txBody>
              </p:sp>
              <p:sp>
                <p:nvSpPr>
                  <p:cNvPr id="241" name="ZoneTexte 240"/>
                  <p:cNvSpPr txBox="1"/>
                  <p:nvPr/>
                </p:nvSpPr>
                <p:spPr>
                  <a:xfrm>
                    <a:off x="5122476" y="2420119"/>
                    <a:ext cx="263407" cy="1826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fr-FR" sz="800" dirty="0">
                        <a:latin typeface="Arial" pitchFamily="34" charset="0"/>
                        <a:cs typeface="Arial" pitchFamily="34" charset="0"/>
                      </a:rPr>
                      <a:t>55</a:t>
                    </a:r>
                  </a:p>
                </p:txBody>
              </p:sp>
            </p:grpSp>
            <p:sp>
              <p:nvSpPr>
                <p:cNvPr id="239" name="ZoneTexte 238"/>
                <p:cNvSpPr txBox="1"/>
                <p:nvPr/>
              </p:nvSpPr>
              <p:spPr>
                <a:xfrm>
                  <a:off x="1643481" y="3088105"/>
                  <a:ext cx="322523" cy="231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800" dirty="0">
                      <a:latin typeface="Arial" pitchFamily="34" charset="0"/>
                      <a:cs typeface="Arial" pitchFamily="34" charset="0"/>
                    </a:rPr>
                    <a:t>40</a:t>
                  </a:r>
                </a:p>
              </p:txBody>
            </p:sp>
          </p:grpSp>
          <p:sp>
            <p:nvSpPr>
              <p:cNvPr id="233" name="ZoneTexte 232"/>
              <p:cNvSpPr txBox="1"/>
              <p:nvPr/>
            </p:nvSpPr>
            <p:spPr>
              <a:xfrm>
                <a:off x="-92356" y="5483884"/>
                <a:ext cx="322524" cy="25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90</a:t>
                </a:r>
              </a:p>
            </p:txBody>
          </p:sp>
          <p:cxnSp>
            <p:nvCxnSpPr>
              <p:cNvPr id="234" name="Connecteur droit 233"/>
              <p:cNvCxnSpPr/>
              <p:nvPr/>
            </p:nvCxnSpPr>
            <p:spPr>
              <a:xfrm flipH="1">
                <a:off x="260648" y="5361346"/>
                <a:ext cx="864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Connecteur droit 234"/>
              <p:cNvCxnSpPr/>
              <p:nvPr/>
            </p:nvCxnSpPr>
            <p:spPr>
              <a:xfrm flipH="1">
                <a:off x="260648" y="5453847"/>
                <a:ext cx="864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" name="ZoneTexte 235"/>
              <p:cNvSpPr txBox="1"/>
              <p:nvPr/>
            </p:nvSpPr>
            <p:spPr>
              <a:xfrm>
                <a:off x="-194997" y="5267396"/>
                <a:ext cx="433882" cy="25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180</a:t>
                </a:r>
              </a:p>
            </p:txBody>
          </p:sp>
          <p:sp>
            <p:nvSpPr>
              <p:cNvPr id="237" name="ZoneTexte 236"/>
              <p:cNvSpPr txBox="1"/>
              <p:nvPr/>
            </p:nvSpPr>
            <p:spPr>
              <a:xfrm>
                <a:off x="-179757" y="5368120"/>
                <a:ext cx="416303" cy="25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800" dirty="0">
                    <a:latin typeface="Arial" pitchFamily="34" charset="0"/>
                    <a:cs typeface="Arial" pitchFamily="34" charset="0"/>
                  </a:rPr>
                  <a:t>130</a:t>
                </a:r>
              </a:p>
            </p:txBody>
          </p:sp>
        </p:grpSp>
        <p:cxnSp>
          <p:nvCxnSpPr>
            <p:cNvPr id="188" name="Connecteur droit 187"/>
            <p:cNvCxnSpPr/>
            <p:nvPr/>
          </p:nvCxnSpPr>
          <p:spPr>
            <a:xfrm flipH="1">
              <a:off x="1066048" y="5700128"/>
              <a:ext cx="870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ZoneTexte 188"/>
            <p:cNvSpPr txBox="1"/>
            <p:nvPr/>
          </p:nvSpPr>
          <p:spPr>
            <a:xfrm>
              <a:off x="681889" y="5574517"/>
              <a:ext cx="3866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193541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378872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575844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780094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955499" y="4135509"/>
              <a:ext cx="3289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355690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541021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737993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942243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117648" y="4135509"/>
              <a:ext cx="3289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523197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708528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905500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109750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285155" y="4135509"/>
              <a:ext cx="3289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690893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0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876224" y="4135509"/>
              <a:ext cx="2423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1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073196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3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277446" y="4135509"/>
              <a:ext cx="2712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6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452851" y="4135509"/>
              <a:ext cx="3289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>
                  <a:latin typeface="Arial" pitchFamily="34" charset="0"/>
                  <a:cs typeface="Arial" pitchFamily="34" charset="0"/>
                </a:rPr>
                <a:t>24 </a:t>
              </a:r>
              <a:endParaRPr lang="fr-FR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ZoneTexte 226"/>
            <p:cNvSpPr txBox="1"/>
            <p:nvPr/>
          </p:nvSpPr>
          <p:spPr>
            <a:xfrm>
              <a:off x="5783151" y="4143527"/>
              <a:ext cx="678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b="1" dirty="0">
                  <a:latin typeface="Arial" pitchFamily="34" charset="0"/>
                  <a:cs typeface="Arial" pitchFamily="34" charset="0"/>
                </a:rPr>
                <a:t>b-AP15</a:t>
              </a:r>
              <a:r>
                <a:rPr lang="fr-FR" sz="700" b="1" dirty="0">
                  <a:latin typeface="Arial" pitchFamily="34" charset="0"/>
                  <a:cs typeface="Arial" pitchFamily="34" charset="0"/>
                </a:rPr>
                <a:t> (h)  </a:t>
              </a:r>
            </a:p>
          </p:txBody>
        </p:sp>
      </p:grpSp>
      <p:sp>
        <p:nvSpPr>
          <p:cNvPr id="214" name="ZoneTexte 213"/>
          <p:cNvSpPr txBox="1"/>
          <p:nvPr/>
        </p:nvSpPr>
        <p:spPr>
          <a:xfrm>
            <a:off x="4581128" y="5031030"/>
            <a:ext cx="39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</p:spTree>
    <p:extLst>
      <p:ext uri="{BB962C8B-B14F-4D97-AF65-F5344CB8AC3E}">
        <p14:creationId xmlns="" xmlns:p14="http://schemas.microsoft.com/office/powerpoint/2010/main" val="3289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30051</TotalTime>
  <Words>382</Words>
  <Application>Microsoft Office PowerPoint</Application>
  <PresentationFormat>Affichage à l'écran (4:3)</PresentationFormat>
  <Paragraphs>283</Paragraphs>
  <Slides>6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Thème Office</vt:lpstr>
      <vt:lpstr>Prism 6</vt:lpstr>
      <vt:lpstr>Prism 5</vt:lpstr>
      <vt:lpstr>Prism Project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</dc:title>
  <dc:creator>Robin</dc:creator>
  <cp:lastModifiedBy>Robin</cp:lastModifiedBy>
  <cp:revision>465</cp:revision>
  <cp:lastPrinted>2018-01-24T09:07:51Z</cp:lastPrinted>
  <dcterms:created xsi:type="dcterms:W3CDTF">2017-05-29T08:32:18Z</dcterms:created>
  <dcterms:modified xsi:type="dcterms:W3CDTF">2018-02-27T10:15:18Z</dcterms:modified>
</cp:coreProperties>
</file>