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6858000" cy="9144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13" autoAdjust="0"/>
    <p:restoredTop sz="86482" autoAdjust="0"/>
  </p:normalViewPr>
  <p:slideViewPr>
    <p:cSldViewPr snapToGrid="0" snapToObjects="1">
      <p:cViewPr>
        <p:scale>
          <a:sx n="90" d="100"/>
          <a:sy n="90" d="100"/>
        </p:scale>
        <p:origin x="2508" y="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uro\Desktop\GEF%20QRT-PCR&#32080;&#26524;%20140814%20A172%20star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uro\Desktop\GEF%20QRT-PCR&#32080;&#26524;%20140814%20A172%20star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uro\Desktop\GEF%20QRT-PCR&#32080;&#26524;%20140814%20A172%20star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uro\Desktop\GEF%20QRT-PCR&#32080;&#26524;%20140814%20A172%20star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uro\Desktop\GEF%20QRT-PCR&#32080;&#26524;%20140814%20A172%20star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uro\Desktop\GEF%20QRT-PCR&#32080;&#26524;%20140814%20A172%20star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uro\Desktop\GEF%20QRT-PCR&#32080;&#26524;%20140814%20A172%20star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758784731101251E-2"/>
          <c:y val="5.0494390786666364E-2"/>
          <c:w val="0.69528969772588989"/>
          <c:h val="0.72385351458986502"/>
        </c:manualLayout>
      </c:layout>
      <c:barChart>
        <c:barDir val="col"/>
        <c:grouping val="clustered"/>
        <c:varyColors val="0"/>
        <c:ser>
          <c:idx val="0"/>
          <c:order val="0"/>
          <c:tx>
            <c:v>DMSO</c:v>
          </c:tx>
          <c:spPr>
            <a:solidFill>
              <a:schemeClr val="bg1"/>
            </a:solidFill>
            <a:ln w="19050">
              <a:solidFill>
                <a:prstClr val="black"/>
              </a:solidFill>
            </a:ln>
          </c:spPr>
          <c:invertIfNegative val="0"/>
          <c:cat>
            <c:strRef>
              <c:f>('integrin β3'!$A$2,'integrin β3'!$A$4,'integrin β3'!$A$6,'integrin β3'!$A$8)</c:f>
              <c:strCache>
                <c:ptCount val="4"/>
                <c:pt idx="0">
                  <c:v>A172</c:v>
                </c:pt>
                <c:pt idx="1">
                  <c:v>U87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('integrin β3'!$G$2,'integrin β3'!$G$4,'integrin β3'!$G$6,'integrin β3'!$G$8)</c:f>
              <c:numCache>
                <c:formatCode>General</c:formatCode>
                <c:ptCount val="4"/>
                <c:pt idx="0">
                  <c:v>1</c:v>
                </c:pt>
                <c:pt idx="1">
                  <c:v>1629.2587187300737</c:v>
                </c:pt>
                <c:pt idx="2">
                  <c:v>298.17179813592509</c:v>
                </c:pt>
                <c:pt idx="3">
                  <c:v>2418.672970607679</c:v>
                </c:pt>
              </c:numCache>
            </c:numRef>
          </c:val>
        </c:ser>
        <c:ser>
          <c:idx val="1"/>
          <c:order val="1"/>
          <c:tx>
            <c:v>AR</c:v>
          </c:tx>
          <c:spPr>
            <a:solidFill>
              <a:schemeClr val="tx1"/>
            </a:solidFill>
            <a:ln w="19050" cap="flat" cmpd="dbl">
              <a:solidFill>
                <a:prstClr val="black"/>
              </a:solidFill>
              <a:prstDash val="solid"/>
              <a:miter lim="800000"/>
            </a:ln>
          </c:spPr>
          <c:invertIfNegative val="0"/>
          <c:cat>
            <c:strRef>
              <c:f>('integrin β3'!$A$2,'integrin β3'!$A$4,'integrin β3'!$A$6,'integrin β3'!$A$8)</c:f>
              <c:strCache>
                <c:ptCount val="4"/>
                <c:pt idx="0">
                  <c:v>A172</c:v>
                </c:pt>
                <c:pt idx="1">
                  <c:v>U87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('integrin β3'!$G$3,'integrin β3'!$G$5,'integrin β3'!$G$7,'integrin β3'!$G$9)</c:f>
              <c:numCache>
                <c:formatCode>General</c:formatCode>
                <c:ptCount val="4"/>
                <c:pt idx="0">
                  <c:v>3.0104934948221382</c:v>
                </c:pt>
                <c:pt idx="1">
                  <c:v>1458.2274002914032</c:v>
                </c:pt>
                <c:pt idx="2">
                  <c:v>221.32153121481358</c:v>
                </c:pt>
                <c:pt idx="3">
                  <c:v>1351.1761006314437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26848"/>
        <c:axId val="65127408"/>
      </c:barChart>
      <c:catAx>
        <c:axId val="6512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22225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 b="1">
                <a:latin typeface="Times New Roman" panose="02020603050405020304" pitchFamily="18" charset="0"/>
                <a:ea typeface="Arial Unicode MS" pitchFamily="50" charset="-128"/>
                <a:cs typeface="Times New Roman" panose="02020603050405020304" pitchFamily="18" charset="0"/>
              </a:defRPr>
            </a:pPr>
            <a:endParaRPr lang="ja-JP"/>
          </a:p>
        </c:txPr>
        <c:crossAx val="65127408"/>
        <c:crossesAt val="0"/>
        <c:auto val="1"/>
        <c:lblAlgn val="ctr"/>
        <c:lblOffset val="100"/>
        <c:tickLblSkip val="1"/>
        <c:noMultiLvlLbl val="0"/>
      </c:catAx>
      <c:valAx>
        <c:axId val="65127408"/>
        <c:scaling>
          <c:orientation val="minMax"/>
          <c:max val="3000"/>
          <c:min val="0"/>
        </c:scaling>
        <c:delete val="0"/>
        <c:axPos val="l"/>
        <c:numFmt formatCode="0.0_);[Red]\(0.0\)" sourceLinked="0"/>
        <c:majorTickMark val="out"/>
        <c:minorTickMark val="none"/>
        <c:tickLblPos val="none"/>
        <c:spPr>
          <a:noFill/>
          <a:ln w="22225" cap="sq" cmpd="sng">
            <a:solidFill>
              <a:schemeClr val="tx1"/>
            </a:solidFill>
            <a:prstDash val="solid"/>
            <a:miter lim="800000"/>
          </a:ln>
        </c:spPr>
        <c:txPr>
          <a:bodyPr/>
          <a:lstStyle/>
          <a:p>
            <a:pPr>
              <a:defRPr sz="1100" b="1">
                <a:latin typeface="Times New Roman" panose="02020603050405020304" pitchFamily="18" charset="0"/>
                <a:ea typeface="Arial Unicode MS" pitchFamily="50" charset="-128"/>
                <a:cs typeface="Times New Roman" panose="02020603050405020304" pitchFamily="18" charset="0"/>
              </a:defRPr>
            </a:pPr>
            <a:endParaRPr lang="ja-JP"/>
          </a:p>
        </c:txPr>
        <c:crossAx val="65126848"/>
        <c:crosses val="autoZero"/>
        <c:crossBetween val="between"/>
        <c:majorUnit val="1000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DMSO</c:v>
          </c:tx>
          <c:spPr>
            <a:solidFill>
              <a:schemeClr val="bg1"/>
            </a:solidFill>
            <a:ln w="19050">
              <a:solidFill>
                <a:schemeClr val="tx1"/>
              </a:solidFill>
            </a:ln>
          </c:spPr>
          <c:invertIfNegative val="0"/>
          <c:cat>
            <c:strRef>
              <c:f>(integrinα2!$A$2,integrinα2!$A$4,integrinα2!$A$6,integrinα2!$A$8)</c:f>
              <c:strCache>
                <c:ptCount val="4"/>
                <c:pt idx="0">
                  <c:v>A172</c:v>
                </c:pt>
                <c:pt idx="1">
                  <c:v>U87 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(integrinα2!$G$2,integrinα2!$G$4,integrinα2!$G$6,integrinα2!$G$8)</c:f>
              <c:numCache>
                <c:formatCode>General</c:formatCode>
                <c:ptCount val="4"/>
                <c:pt idx="0">
                  <c:v>1</c:v>
                </c:pt>
                <c:pt idx="1">
                  <c:v>0.66896377739305601</c:v>
                </c:pt>
                <c:pt idx="2">
                  <c:v>6.5887281381405796</c:v>
                </c:pt>
                <c:pt idx="3">
                  <c:v>1.4142135623730934</c:v>
                </c:pt>
              </c:numCache>
            </c:numRef>
          </c:val>
        </c:ser>
        <c:ser>
          <c:idx val="1"/>
          <c:order val="1"/>
          <c:tx>
            <c:v>AR</c:v>
          </c:tx>
          <c:spPr>
            <a:solidFill>
              <a:schemeClr val="tx1"/>
            </a:solidFill>
            <a:ln w="19050">
              <a:solidFill>
                <a:schemeClr val="tx1"/>
              </a:solidFill>
            </a:ln>
          </c:spPr>
          <c:invertIfNegative val="0"/>
          <c:cat>
            <c:strRef>
              <c:f>(integrinα2!$A$2,integrinα2!$A$4,integrinα2!$A$6,integrinα2!$A$8)</c:f>
              <c:strCache>
                <c:ptCount val="4"/>
                <c:pt idx="0">
                  <c:v>A172</c:v>
                </c:pt>
                <c:pt idx="1">
                  <c:v>U87 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(integrinα2!$G$3,integrinα2!$G$5,integrinα2!$G$7,integrinα2!$G$9)</c:f>
              <c:numCache>
                <c:formatCode>General</c:formatCode>
                <c:ptCount val="4"/>
                <c:pt idx="0">
                  <c:v>2.0279189595800551</c:v>
                </c:pt>
                <c:pt idx="1">
                  <c:v>0.20877197985709212</c:v>
                </c:pt>
                <c:pt idx="2">
                  <c:v>1.1647335864684563</c:v>
                </c:pt>
                <c:pt idx="3">
                  <c:v>0.13397168281703661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30208"/>
        <c:axId val="65130768"/>
      </c:barChart>
      <c:catAx>
        <c:axId val="6513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ja-JP"/>
          </a:p>
        </c:txPr>
        <c:crossAx val="65130768"/>
        <c:crosses val="autoZero"/>
        <c:auto val="1"/>
        <c:lblAlgn val="ctr"/>
        <c:lblOffset val="100"/>
        <c:noMultiLvlLbl val="0"/>
      </c:catAx>
      <c:valAx>
        <c:axId val="65130768"/>
        <c:scaling>
          <c:orientation val="minMax"/>
          <c:max val="8"/>
          <c:min val="0"/>
        </c:scaling>
        <c:delete val="0"/>
        <c:axPos val="l"/>
        <c:numFmt formatCode="#,##0.0_);[Red]\(#,##0.0\)" sourceLinked="0"/>
        <c:majorTickMark val="out"/>
        <c:minorTickMark val="none"/>
        <c:tickLblPos val="none"/>
        <c:spPr>
          <a:noFill/>
          <a:ln w="22225">
            <a:solidFill>
              <a:prstClr val="black"/>
            </a:solidFill>
          </a:ln>
        </c:spPr>
        <c:txPr>
          <a:bodyPr/>
          <a:lstStyle/>
          <a:p>
            <a:pPr>
              <a:defRPr sz="1200" b="1">
                <a:latin typeface="Times New Roman" panose="02020603050405020304" pitchFamily="18" charset="0"/>
                <a:ea typeface="Arial Unicode MS" pitchFamily="50" charset="-128"/>
                <a:cs typeface="Times New Roman" panose="02020603050405020304" pitchFamily="18" charset="0"/>
              </a:defRPr>
            </a:pPr>
            <a:endParaRPr lang="ja-JP"/>
          </a:p>
        </c:txPr>
        <c:crossAx val="65130208"/>
        <c:crosses val="autoZero"/>
        <c:crossBetween val="between"/>
        <c:majorUnit val="2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31980444505"/>
          <c:y val="5.9077934407135275E-2"/>
          <c:w val="0.58942674011242158"/>
          <c:h val="0.70797022712586455"/>
        </c:manualLayout>
      </c:layout>
      <c:barChart>
        <c:barDir val="col"/>
        <c:grouping val="clustered"/>
        <c:varyColors val="0"/>
        <c:ser>
          <c:idx val="1"/>
          <c:order val="0"/>
          <c:tx>
            <c:v>DMSO</c:v>
          </c:tx>
          <c:spPr>
            <a:solidFill>
              <a:schemeClr val="bg1"/>
            </a:solidFill>
            <a:ln w="19050">
              <a:solidFill>
                <a:sysClr val="windowText" lastClr="000000"/>
              </a:solidFill>
            </a:ln>
          </c:spPr>
          <c:invertIfNegative val="0"/>
          <c:cat>
            <c:strRef>
              <c:f>(integrinα5!$A$2,integrinα5!$A$4,integrinα5!$A$6,integrinα5!$A$8)</c:f>
              <c:strCache>
                <c:ptCount val="4"/>
                <c:pt idx="0">
                  <c:v>A172</c:v>
                </c:pt>
                <c:pt idx="1">
                  <c:v>U87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(integrinα5!$G$2,integrinα5!$G$4,integrinα5!$G$6,integrinα5!$G$8)</c:f>
              <c:numCache>
                <c:formatCode>General</c:formatCode>
                <c:ptCount val="4"/>
                <c:pt idx="0">
                  <c:v>1</c:v>
                </c:pt>
                <c:pt idx="1">
                  <c:v>0.68302012837719828</c:v>
                </c:pt>
                <c:pt idx="2">
                  <c:v>0.45375957765858027</c:v>
                </c:pt>
                <c:pt idx="3">
                  <c:v>0.59049633071476526</c:v>
                </c:pt>
              </c:numCache>
            </c:numRef>
          </c:val>
        </c:ser>
        <c:ser>
          <c:idx val="0"/>
          <c:order val="1"/>
          <c:tx>
            <c:v>AR</c:v>
          </c:tx>
          <c:spPr>
            <a:solidFill>
              <a:schemeClr val="tx1"/>
            </a:solidFill>
            <a:ln w="19050">
              <a:solidFill>
                <a:sysClr val="windowText" lastClr="000000"/>
              </a:solidFill>
            </a:ln>
          </c:spPr>
          <c:invertIfNegative val="0"/>
          <c:cat>
            <c:strRef>
              <c:f>(integrinα5!$A$2,integrinα5!$A$4,integrinα5!$A$6,integrinα5!$A$8)</c:f>
              <c:strCache>
                <c:ptCount val="4"/>
                <c:pt idx="0">
                  <c:v>A172</c:v>
                </c:pt>
                <c:pt idx="1">
                  <c:v>U87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(integrinα5!$G$3,integrinα5!$G$5,integrinα5!$G$7,integrinα5!$G$9)</c:f>
              <c:numCache>
                <c:formatCode>General</c:formatCode>
                <c:ptCount val="4"/>
                <c:pt idx="0">
                  <c:v>1.5368751812880115</c:v>
                </c:pt>
                <c:pt idx="1">
                  <c:v>0.66434290704825583</c:v>
                </c:pt>
                <c:pt idx="2">
                  <c:v>0.70710678118654835</c:v>
                </c:pt>
                <c:pt idx="3">
                  <c:v>0.48296816446242313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33568"/>
        <c:axId val="179387088"/>
      </c:barChart>
      <c:catAx>
        <c:axId val="6513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2222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 b="1"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pPr>
            <a:endParaRPr lang="ja-JP"/>
          </a:p>
        </c:txPr>
        <c:crossAx val="179387088"/>
        <c:crosses val="autoZero"/>
        <c:auto val="1"/>
        <c:lblAlgn val="ctr"/>
        <c:lblOffset val="100"/>
        <c:noMultiLvlLbl val="0"/>
      </c:catAx>
      <c:valAx>
        <c:axId val="179387088"/>
        <c:scaling>
          <c:orientation val="minMax"/>
          <c:max val="2"/>
          <c:min val="0"/>
        </c:scaling>
        <c:delete val="0"/>
        <c:axPos val="l"/>
        <c:numFmt formatCode="#,##0.0_);[Red]\(#,##0.0\)" sourceLinked="0"/>
        <c:majorTickMark val="out"/>
        <c:minorTickMark val="out"/>
        <c:tickLblPos val="none"/>
        <c:spPr>
          <a:noFill/>
          <a:ln w="2222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 b="1"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pPr>
            <a:endParaRPr lang="ja-JP"/>
          </a:p>
        </c:txPr>
        <c:crossAx val="65133568"/>
        <c:crosses val="autoZero"/>
        <c:crossBetween val="between"/>
        <c:majorUnit val="1"/>
        <c:minorUnit val="0.5"/>
      </c:valAx>
      <c:spPr>
        <a:noFill/>
        <a:ln>
          <a:solidFill>
            <a:schemeClr val="bg1"/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DMSO</c:v>
          </c:tx>
          <c:spPr>
            <a:solidFill>
              <a:schemeClr val="bg1"/>
            </a:solidFill>
            <a:ln w="19050">
              <a:solidFill>
                <a:schemeClr val="tx1"/>
              </a:solidFill>
            </a:ln>
          </c:spPr>
          <c:invertIfNegative val="0"/>
          <c:cat>
            <c:strRef>
              <c:f>(integrinα3!$A$2,integrinα3!$A$4,integrinα3!$A$6,integrinα3!$A$8)</c:f>
              <c:strCache>
                <c:ptCount val="4"/>
                <c:pt idx="0">
                  <c:v>A172</c:v>
                </c:pt>
                <c:pt idx="1">
                  <c:v>U87 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(integrinα3!$G$2,integrinα3!$G$4,integrinα3!$G$6,integrinα3!$G$8)</c:f>
              <c:numCache>
                <c:formatCode>General</c:formatCode>
                <c:ptCount val="4"/>
                <c:pt idx="0">
                  <c:v>1</c:v>
                </c:pt>
                <c:pt idx="1">
                  <c:v>3.0737503625760225</c:v>
                </c:pt>
                <c:pt idx="2">
                  <c:v>0.60290391384538</c:v>
                </c:pt>
                <c:pt idx="3">
                  <c:v>1.3566043274476713</c:v>
                </c:pt>
              </c:numCache>
            </c:numRef>
          </c:val>
        </c:ser>
        <c:ser>
          <c:idx val="1"/>
          <c:order val="1"/>
          <c:tx>
            <c:v>AR</c:v>
          </c:tx>
          <c:spPr>
            <a:solidFill>
              <a:schemeClr val="tx1"/>
            </a:solidFill>
            <a:ln w="19050">
              <a:solidFill>
                <a:schemeClr val="tx1"/>
              </a:solidFill>
            </a:ln>
          </c:spPr>
          <c:invertIfNegative val="0"/>
          <c:cat>
            <c:strRef>
              <c:f>(integrinα3!$A$2,integrinα3!$A$4,integrinα3!$A$6,integrinα3!$A$8)</c:f>
              <c:strCache>
                <c:ptCount val="4"/>
                <c:pt idx="0">
                  <c:v>A172</c:v>
                </c:pt>
                <c:pt idx="1">
                  <c:v>U87 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(integrinα3!$G$3,integrinα3!$G$5,integrinα3!$G$7,integrinα3!$G$9)</c:f>
              <c:numCache>
                <c:formatCode>General</c:formatCode>
                <c:ptCount val="4"/>
                <c:pt idx="0">
                  <c:v>3.0525184179211209</c:v>
                </c:pt>
                <c:pt idx="1">
                  <c:v>1.6021397551792438</c:v>
                </c:pt>
                <c:pt idx="2">
                  <c:v>0.73713460864555092</c:v>
                </c:pt>
                <c:pt idx="3">
                  <c:v>1.0942937012607401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389888"/>
        <c:axId val="179390448"/>
      </c:barChart>
      <c:catAx>
        <c:axId val="17938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ja-JP"/>
          </a:p>
        </c:txPr>
        <c:crossAx val="179390448"/>
        <c:crosses val="autoZero"/>
        <c:auto val="1"/>
        <c:lblAlgn val="ctr"/>
        <c:lblOffset val="100"/>
        <c:noMultiLvlLbl val="0"/>
      </c:catAx>
      <c:valAx>
        <c:axId val="179390448"/>
        <c:scaling>
          <c:orientation val="minMax"/>
          <c:max val="4"/>
          <c:min val="0"/>
        </c:scaling>
        <c:delete val="0"/>
        <c:axPos val="l"/>
        <c:numFmt formatCode="#,##0.0_);[Red]\(#,##0.0\)" sourceLinked="0"/>
        <c:majorTickMark val="out"/>
        <c:minorTickMark val="none"/>
        <c:tickLblPos val="none"/>
        <c:spPr>
          <a:noFill/>
          <a:ln w="22225">
            <a:solidFill>
              <a:prstClr val="black"/>
            </a:solidFill>
          </a:ln>
        </c:spPr>
        <c:txPr>
          <a:bodyPr/>
          <a:lstStyle/>
          <a:p>
            <a:pPr>
              <a:defRPr sz="1200" b="1">
                <a:latin typeface="Times New Roman" panose="02020603050405020304" pitchFamily="18" charset="0"/>
                <a:ea typeface="Arial Unicode MS" pitchFamily="50" charset="-128"/>
                <a:cs typeface="Times New Roman" panose="02020603050405020304" pitchFamily="18" charset="0"/>
              </a:defRPr>
            </a:pPr>
            <a:endParaRPr lang="ja-JP"/>
          </a:p>
        </c:txPr>
        <c:crossAx val="179389888"/>
        <c:crosses val="autoZero"/>
        <c:crossBetween val="between"/>
        <c:majorUnit val="1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DMSO</c:v>
          </c:tx>
          <c:spPr>
            <a:noFill/>
            <a:ln w="19050">
              <a:solidFill>
                <a:schemeClr val="tx1"/>
              </a:solidFill>
            </a:ln>
          </c:spPr>
          <c:invertIfNegative val="0"/>
          <c:cat>
            <c:strRef>
              <c:f>(integrinαV!$A$2,integrinαV!$A$4,integrinαV!$A$6,integrinαV!$A$8)</c:f>
              <c:strCache>
                <c:ptCount val="4"/>
                <c:pt idx="0">
                  <c:v>A172</c:v>
                </c:pt>
                <c:pt idx="1">
                  <c:v>U87 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(integrinαV!$G$2,integrinαV!$G$4,integrinαV!$G$6,integrinαV!$G$8)</c:f>
              <c:numCache>
                <c:formatCode>General</c:formatCode>
                <c:ptCount val="4"/>
                <c:pt idx="0">
                  <c:v>1</c:v>
                </c:pt>
                <c:pt idx="1">
                  <c:v>0.96593632892484627</c:v>
                </c:pt>
                <c:pt idx="2">
                  <c:v>0.806641759222127</c:v>
                </c:pt>
                <c:pt idx="3">
                  <c:v>1.394743666350404</c:v>
                </c:pt>
              </c:numCache>
            </c:numRef>
          </c:val>
        </c:ser>
        <c:ser>
          <c:idx val="1"/>
          <c:order val="1"/>
          <c:tx>
            <c:v>AR</c:v>
          </c:tx>
          <c:spPr>
            <a:solidFill>
              <a:prstClr val="black"/>
            </a:solidFill>
            <a:ln w="19050">
              <a:solidFill>
                <a:schemeClr val="tx1"/>
              </a:solidFill>
            </a:ln>
          </c:spPr>
          <c:invertIfNegative val="0"/>
          <c:cat>
            <c:strRef>
              <c:f>(integrinαV!$A$2,integrinαV!$A$4,integrinαV!$A$6,integrinαV!$A$8)</c:f>
              <c:strCache>
                <c:ptCount val="4"/>
                <c:pt idx="0">
                  <c:v>A172</c:v>
                </c:pt>
                <c:pt idx="1">
                  <c:v>U87 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(integrinαV!$G$3,integrinαV!$G$5,integrinαV!$G$7,integrinαV!$G$9)</c:f>
              <c:numCache>
                <c:formatCode>General</c:formatCode>
                <c:ptCount val="4"/>
                <c:pt idx="0">
                  <c:v>1.2657565939702813</c:v>
                </c:pt>
                <c:pt idx="1">
                  <c:v>0.57834409195264413</c:v>
                </c:pt>
                <c:pt idx="2">
                  <c:v>0.77378249677119537</c:v>
                </c:pt>
                <c:pt idx="3">
                  <c:v>1.2058078276907616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393248"/>
        <c:axId val="179393808"/>
      </c:barChart>
      <c:catAx>
        <c:axId val="17939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200" b="1"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pPr>
            <a:endParaRPr lang="ja-JP"/>
          </a:p>
        </c:txPr>
        <c:crossAx val="179393808"/>
        <c:crosses val="autoZero"/>
        <c:auto val="1"/>
        <c:lblAlgn val="ctr"/>
        <c:lblOffset val="100"/>
        <c:noMultiLvlLbl val="0"/>
      </c:catAx>
      <c:valAx>
        <c:axId val="179393808"/>
        <c:scaling>
          <c:orientation val="minMax"/>
          <c:max val="2"/>
          <c:min val="0"/>
        </c:scaling>
        <c:delete val="0"/>
        <c:axPos val="l"/>
        <c:numFmt formatCode="#,##0.0_);[Red]\(#,##0.0\)" sourceLinked="0"/>
        <c:majorTickMark val="out"/>
        <c:minorTickMark val="out"/>
        <c:tickLblPos val="none"/>
        <c:spPr>
          <a:noFill/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100" b="1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pPr>
            <a:endParaRPr lang="ja-JP"/>
          </a:p>
        </c:txPr>
        <c:crossAx val="179393248"/>
        <c:crosses val="autoZero"/>
        <c:crossBetween val="between"/>
        <c:majorUnit val="1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solidFill>
        <a:schemeClr val="bg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150731158605173E-2"/>
          <c:y val="3.7846790890269148E-2"/>
          <c:w val="0.76699325084364456"/>
          <c:h val="0.84775468283855826"/>
        </c:manualLayout>
      </c:layout>
      <c:barChart>
        <c:barDir val="col"/>
        <c:grouping val="clustered"/>
        <c:varyColors val="0"/>
        <c:ser>
          <c:idx val="0"/>
          <c:order val="0"/>
          <c:tx>
            <c:v>DMSO</c:v>
          </c:tx>
          <c:spPr>
            <a:solidFill>
              <a:prstClr val="white"/>
            </a:solidFill>
            <a:ln w="19050">
              <a:solidFill>
                <a:schemeClr val="tx1"/>
              </a:solidFill>
            </a:ln>
          </c:spPr>
          <c:invertIfNegative val="0"/>
          <c:cat>
            <c:strRef>
              <c:f>(integrinβ8!$A$2,integrinβ8!$A$4,integrinβ8!$A$6,integrinβ8!$A$8)</c:f>
              <c:strCache>
                <c:ptCount val="4"/>
                <c:pt idx="0">
                  <c:v>A172 </c:v>
                </c:pt>
                <c:pt idx="1">
                  <c:v>U87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(integrinβ8!$G$2,integrinβ8!$G$4,integrinβ8!$G$6,integrinβ8!$G$8)</c:f>
              <c:numCache>
                <c:formatCode>General</c:formatCode>
                <c:ptCount val="4"/>
                <c:pt idx="0">
                  <c:v>1</c:v>
                </c:pt>
                <c:pt idx="1">
                  <c:v>4.9036506118546812E-2</c:v>
                </c:pt>
                <c:pt idx="2">
                  <c:v>3.4822022531844978</c:v>
                </c:pt>
                <c:pt idx="3">
                  <c:v>3.9176811903476998</c:v>
                </c:pt>
              </c:numCache>
            </c:numRef>
          </c:val>
        </c:ser>
        <c:ser>
          <c:idx val="1"/>
          <c:order val="1"/>
          <c:tx>
            <c:v>AR</c:v>
          </c:tx>
          <c:spPr>
            <a:solidFill>
              <a:schemeClr val="tx1"/>
            </a:solidFill>
            <a:ln w="19050">
              <a:solidFill>
                <a:schemeClr val="tx1"/>
              </a:solidFill>
            </a:ln>
          </c:spPr>
          <c:invertIfNegative val="0"/>
          <c:cat>
            <c:strRef>
              <c:f>(integrinβ8!$A$2,integrinβ8!$A$4,integrinβ8!$A$6,integrinβ8!$A$8)</c:f>
              <c:strCache>
                <c:ptCount val="4"/>
                <c:pt idx="0">
                  <c:v>A172 </c:v>
                </c:pt>
                <c:pt idx="1">
                  <c:v>U87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(integrinβ8!$G$3,integrinβ8!$G$5,integrinβ8!$G$7,integrinβ8!$G$9)</c:f>
              <c:numCache>
                <c:formatCode>General</c:formatCode>
                <c:ptCount val="4"/>
                <c:pt idx="0">
                  <c:v>8.5377516047149576E-2</c:v>
                </c:pt>
                <c:pt idx="1">
                  <c:v>5.0482532446776973E-3</c:v>
                </c:pt>
                <c:pt idx="2">
                  <c:v>4.4811101500494527E-2</c:v>
                </c:pt>
                <c:pt idx="3">
                  <c:v>0.40612619817811807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396608"/>
        <c:axId val="179397168"/>
      </c:barChart>
      <c:catAx>
        <c:axId val="17939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100" b="1"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pPr>
            <a:endParaRPr lang="ja-JP"/>
          </a:p>
        </c:txPr>
        <c:crossAx val="179397168"/>
        <c:crosses val="autoZero"/>
        <c:auto val="1"/>
        <c:lblAlgn val="ctr"/>
        <c:lblOffset val="100"/>
        <c:noMultiLvlLbl val="0"/>
      </c:catAx>
      <c:valAx>
        <c:axId val="179397168"/>
        <c:scaling>
          <c:orientation val="minMax"/>
          <c:max val="4.5"/>
          <c:min val="0"/>
        </c:scaling>
        <c:delete val="0"/>
        <c:axPos val="l"/>
        <c:numFmt formatCode="#,##0.0_);[Red]\(#,##0.0\)" sourceLinked="0"/>
        <c:majorTickMark val="out"/>
        <c:minorTickMark val="none"/>
        <c:tickLblPos val="none"/>
        <c:spPr>
          <a:noFill/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200" b="1"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pPr>
            <a:endParaRPr lang="ja-JP"/>
          </a:p>
        </c:txPr>
        <c:crossAx val="179396608"/>
        <c:crosses val="autoZero"/>
        <c:crossBetween val="between"/>
        <c:majorUnit val="1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31980444505"/>
          <c:y val="5.9077934407135275E-2"/>
          <c:w val="0.58942674011242158"/>
          <c:h val="0.70797022712586455"/>
        </c:manualLayout>
      </c:layout>
      <c:barChart>
        <c:barDir val="col"/>
        <c:grouping val="clustered"/>
        <c:varyColors val="0"/>
        <c:ser>
          <c:idx val="1"/>
          <c:order val="0"/>
          <c:tx>
            <c:v>DMSO</c:v>
          </c:tx>
          <c:spPr>
            <a:solidFill>
              <a:schemeClr val="bg1"/>
            </a:solidFill>
            <a:ln w="19050">
              <a:solidFill>
                <a:sysClr val="windowText" lastClr="000000"/>
              </a:solidFill>
            </a:ln>
          </c:spPr>
          <c:invertIfNegative val="0"/>
          <c:cat>
            <c:strRef>
              <c:f>(integrinα5!$A$2,integrinα5!$A$4,integrinα5!$A$6,integrinα5!$A$8)</c:f>
              <c:strCache>
                <c:ptCount val="4"/>
                <c:pt idx="0">
                  <c:v>A172</c:v>
                </c:pt>
                <c:pt idx="1">
                  <c:v>U87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(integrinα5!$G$2,integrinα5!$G$4,integrinα5!$G$6,integrinα5!$G$8)</c:f>
              <c:numCache>
                <c:formatCode>General</c:formatCode>
                <c:ptCount val="4"/>
                <c:pt idx="0">
                  <c:v>1</c:v>
                </c:pt>
                <c:pt idx="1">
                  <c:v>0.68302012837719828</c:v>
                </c:pt>
                <c:pt idx="2">
                  <c:v>0.45375957765858027</c:v>
                </c:pt>
                <c:pt idx="3">
                  <c:v>0.59049633071476526</c:v>
                </c:pt>
              </c:numCache>
            </c:numRef>
          </c:val>
        </c:ser>
        <c:ser>
          <c:idx val="0"/>
          <c:order val="1"/>
          <c:tx>
            <c:v>AR</c:v>
          </c:tx>
          <c:spPr>
            <a:solidFill>
              <a:schemeClr val="tx1"/>
            </a:solidFill>
            <a:ln w="19050">
              <a:solidFill>
                <a:sysClr val="windowText" lastClr="000000"/>
              </a:solidFill>
            </a:ln>
          </c:spPr>
          <c:invertIfNegative val="0"/>
          <c:cat>
            <c:strRef>
              <c:f>(integrinα5!$A$2,integrinα5!$A$4,integrinα5!$A$6,integrinα5!$A$8)</c:f>
              <c:strCache>
                <c:ptCount val="4"/>
                <c:pt idx="0">
                  <c:v>A172</c:v>
                </c:pt>
                <c:pt idx="1">
                  <c:v>U87</c:v>
                </c:pt>
                <c:pt idx="2">
                  <c:v>T98</c:v>
                </c:pt>
                <c:pt idx="3">
                  <c:v>U251</c:v>
                </c:pt>
              </c:strCache>
            </c:strRef>
          </c:cat>
          <c:val>
            <c:numRef>
              <c:f>(integrinα5!$G$3,integrinα5!$G$5,integrinα5!$G$7,integrinα5!$G$9)</c:f>
              <c:numCache>
                <c:formatCode>General</c:formatCode>
                <c:ptCount val="4"/>
                <c:pt idx="0">
                  <c:v>1.5368751812880115</c:v>
                </c:pt>
                <c:pt idx="1">
                  <c:v>0.66434290704825583</c:v>
                </c:pt>
                <c:pt idx="2">
                  <c:v>0.70710678118654835</c:v>
                </c:pt>
                <c:pt idx="3">
                  <c:v>0.48296816446242313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399968"/>
        <c:axId val="179400528"/>
      </c:barChart>
      <c:catAx>
        <c:axId val="17939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2222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 b="1"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pPr>
            <a:endParaRPr lang="ja-JP"/>
          </a:p>
        </c:txPr>
        <c:crossAx val="179400528"/>
        <c:crossesAt val="0"/>
        <c:auto val="1"/>
        <c:lblAlgn val="ctr"/>
        <c:lblOffset val="100"/>
        <c:noMultiLvlLbl val="0"/>
      </c:catAx>
      <c:valAx>
        <c:axId val="179400528"/>
        <c:scaling>
          <c:orientation val="minMax"/>
          <c:max val="2"/>
          <c:min val="0"/>
        </c:scaling>
        <c:delete val="0"/>
        <c:axPos val="l"/>
        <c:numFmt formatCode="#,##0.0_);[Red]\(#,##0.0\)" sourceLinked="0"/>
        <c:majorTickMark val="out"/>
        <c:minorTickMark val="out"/>
        <c:tickLblPos val="none"/>
        <c:spPr>
          <a:noFill/>
          <a:ln w="2222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 b="1"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pPr>
            <a:endParaRPr lang="ja-JP"/>
          </a:p>
        </c:txPr>
        <c:crossAx val="179399968"/>
        <c:crosses val="autoZero"/>
        <c:crossBetween val="between"/>
        <c:majorUnit val="1"/>
        <c:minorUnit val="0.5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650" cy="49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945" y="0"/>
            <a:ext cx="2919734" cy="49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20"/>
            <a:ext cx="2918650" cy="49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945" y="9371020"/>
            <a:ext cx="2919734" cy="49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63590-280C-47BF-80AB-08CD82A882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6227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B0E64-3110-4F77-B246-FFE0C6B961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643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C7EF0-1889-4ED7-8614-EC8DC217C3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761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D223E-E7AA-460B-97F4-6EF98BD769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248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08A-A74B-4F74-A8A0-8DC5CB31D4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295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0BD1E-69F6-46B2-874E-24F2141A9C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696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DE263-12FD-4F6D-B470-4258288EE2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29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CB6D3-2C38-4FA7-9034-301840C00D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853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5D3D9-E18C-4DE9-A861-0C57DA94EE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158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41D-BC1E-4267-A121-B02542AD3E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357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405C0-2A82-49ED-A91C-ADC4DEA5F4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206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82C05-503D-4D92-96C0-958363BFE4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186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487363"/>
            <a:ext cx="5915025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3638"/>
            <a:ext cx="5915025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663"/>
            <a:ext cx="23145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DC1B2D-4DA1-49B3-B080-542891F8FE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13" Type="http://schemas.openxmlformats.org/officeDocument/2006/relationships/oleObject" Target="../embeddings/oleObject2.bin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4.xml"/><Relationship Id="rId11" Type="http://schemas.openxmlformats.org/officeDocument/2006/relationships/oleObject" Target="../embeddings/Microsoft_Excel_97-2003_______1.xls"/><Relationship Id="rId5" Type="http://schemas.openxmlformats.org/officeDocument/2006/relationships/chart" Target="../charts/chart3.xml"/><Relationship Id="rId15" Type="http://schemas.openxmlformats.org/officeDocument/2006/relationships/image" Target="../media/image2.png"/><Relationship Id="rId10" Type="http://schemas.openxmlformats.org/officeDocument/2006/relationships/oleObject" Target="../embeddings/oleObject1.bin"/><Relationship Id="rId4" Type="http://schemas.openxmlformats.org/officeDocument/2006/relationships/chart" Target="../charts/chart2.xml"/><Relationship Id="rId9" Type="http://schemas.openxmlformats.org/officeDocument/2006/relationships/chart" Target="../charts/chart7.xml"/><Relationship Id="rId14" Type="http://schemas.openxmlformats.org/officeDocument/2006/relationships/oleObject" Target="../embeddings/Microsoft_Excel_97-2003_______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72179" y="-49213"/>
            <a:ext cx="2022476" cy="27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/>
              <a:t>Supplementary Figure S3</a:t>
            </a:r>
          </a:p>
        </p:txBody>
      </p:sp>
      <p:sp>
        <p:nvSpPr>
          <p:cNvPr id="115" name="Text Box 5"/>
          <p:cNvSpPr txBox="1">
            <a:spLocks noChangeArrowheads="1"/>
          </p:cNvSpPr>
          <p:nvPr/>
        </p:nvSpPr>
        <p:spPr bwMode="auto">
          <a:xfrm>
            <a:off x="5562600" y="8891588"/>
            <a:ext cx="13636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b="1"/>
              <a:t>Chikano Y, et al.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506352" y="309372"/>
            <a:ext cx="6280566" cy="8468911"/>
            <a:chOff x="506352" y="309372"/>
            <a:chExt cx="6280566" cy="8468911"/>
          </a:xfrm>
        </p:grpSpPr>
        <p:sp>
          <p:nvSpPr>
            <p:cNvPr id="116" name="テキスト ボックス 115"/>
            <p:cNvSpPr txBox="1"/>
            <p:nvPr/>
          </p:nvSpPr>
          <p:spPr>
            <a:xfrm>
              <a:off x="510365" y="309372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 smtClean="0"/>
                <a:t>A</a:t>
              </a:r>
              <a:endParaRPr kumimoji="1" lang="ja-JP" altLang="en-US" sz="2000" b="1" dirty="0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506352" y="2220327"/>
              <a:ext cx="6280566" cy="6557956"/>
              <a:chOff x="506352" y="2220327"/>
              <a:chExt cx="6280566" cy="6557956"/>
            </a:xfrm>
          </p:grpSpPr>
          <p:sp>
            <p:nvSpPr>
              <p:cNvPr id="117" name="テキスト ボックス 116"/>
              <p:cNvSpPr txBox="1"/>
              <p:nvPr/>
            </p:nvSpPr>
            <p:spPr>
              <a:xfrm>
                <a:off x="506352" y="2220327"/>
                <a:ext cx="37061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b="1" dirty="0" smtClean="0"/>
                  <a:t>B</a:t>
                </a:r>
                <a:endParaRPr kumimoji="1" lang="ja-JP" altLang="en-US" sz="2000" b="1" dirty="0"/>
              </a:p>
            </p:txBody>
          </p:sp>
          <p:grpSp>
            <p:nvGrpSpPr>
              <p:cNvPr id="107" name="グループ化 106"/>
              <p:cNvGrpSpPr/>
              <p:nvPr/>
            </p:nvGrpSpPr>
            <p:grpSpPr>
              <a:xfrm>
                <a:off x="3991609" y="6955653"/>
                <a:ext cx="2172794" cy="250736"/>
                <a:chOff x="7013029" y="4404038"/>
                <a:chExt cx="2172794" cy="250736"/>
              </a:xfrm>
            </p:grpSpPr>
            <p:sp>
              <p:nvSpPr>
                <p:cNvPr id="7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7013029" y="4410910"/>
                  <a:ext cx="550151" cy="243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1200" b="1"/>
                    <a:t>A172</a:t>
                  </a:r>
                </a:p>
              </p:txBody>
            </p:sp>
            <p:sp>
              <p:nvSpPr>
                <p:cNvPr id="7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7586621" y="4406329"/>
                  <a:ext cx="465192" cy="243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1200" b="1"/>
                    <a:t>U87</a:t>
                  </a:r>
                </a:p>
              </p:txBody>
            </p:sp>
            <p:sp>
              <p:nvSpPr>
                <p:cNvPr id="7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8085259" y="4407474"/>
                  <a:ext cx="569387" cy="243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1200" b="1"/>
                    <a:t>T98G</a:t>
                  </a:r>
                </a:p>
              </p:txBody>
            </p:sp>
            <p:sp>
              <p:nvSpPr>
                <p:cNvPr id="7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8635672" y="4404038"/>
                  <a:ext cx="550151" cy="243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1200" b="1" dirty="0"/>
                    <a:t>U251</a:t>
                  </a:r>
                </a:p>
              </p:txBody>
            </p:sp>
          </p:grpSp>
          <p:graphicFrame>
            <p:nvGraphicFramePr>
              <p:cNvPr id="37" name="グラフ 3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48424820"/>
                  </p:ext>
                </p:extLst>
              </p:nvPr>
            </p:nvGraphicFramePr>
            <p:xfrm>
              <a:off x="3681129" y="5556893"/>
              <a:ext cx="3105789" cy="182496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5" name="テキスト ボックス 24"/>
              <p:cNvSpPr txBox="1"/>
              <p:nvPr/>
            </p:nvSpPr>
            <p:spPr>
              <a:xfrm>
                <a:off x="1259296" y="2421733"/>
                <a:ext cx="9733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b="1" dirty="0" smtClean="0"/>
                  <a:t>integrin α2</a:t>
                </a:r>
                <a:endParaRPr kumimoji="1" lang="ja-JP" altLang="en-US" sz="1200" b="1" dirty="0"/>
              </a:p>
            </p:txBody>
          </p:sp>
          <p:graphicFrame>
            <p:nvGraphicFramePr>
              <p:cNvPr id="26" name="グラフ 2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8251223"/>
                  </p:ext>
                </p:extLst>
              </p:nvPr>
            </p:nvGraphicFramePr>
            <p:xfrm>
              <a:off x="1156781" y="2388793"/>
              <a:ext cx="2444351" cy="154586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27" name="グラフ 2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71420230"/>
                  </p:ext>
                </p:extLst>
              </p:nvPr>
            </p:nvGraphicFramePr>
            <p:xfrm>
              <a:off x="905616" y="3971355"/>
              <a:ext cx="3671064" cy="185743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28" name="テキスト ボックス 27"/>
              <p:cNvSpPr txBox="1"/>
              <p:nvPr/>
            </p:nvSpPr>
            <p:spPr>
              <a:xfrm>
                <a:off x="1260472" y="4007737"/>
                <a:ext cx="10956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200" b="1" dirty="0"/>
                  <a:t>i</a:t>
                </a:r>
                <a:r>
                  <a:rPr kumimoji="1" lang="en-US" altLang="ja-JP" sz="1200" b="1" dirty="0" smtClean="0"/>
                  <a:t>ntegrin α5</a:t>
                </a:r>
                <a:endParaRPr kumimoji="1" lang="ja-JP" altLang="en-US" sz="1200" b="1" dirty="0"/>
              </a:p>
            </p:txBody>
          </p:sp>
          <p:graphicFrame>
            <p:nvGraphicFramePr>
              <p:cNvPr id="29" name="グラフ 2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65148471"/>
                  </p:ext>
                </p:extLst>
              </p:nvPr>
            </p:nvGraphicFramePr>
            <p:xfrm>
              <a:off x="3849699" y="2388794"/>
              <a:ext cx="2442387" cy="155018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30" name="テキスト ボックス 4"/>
              <p:cNvSpPr txBox="1"/>
              <p:nvPr/>
            </p:nvSpPr>
            <p:spPr>
              <a:xfrm>
                <a:off x="3947655" y="2421733"/>
                <a:ext cx="11856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integrin α3</a:t>
                </a:r>
                <a:endParaRPr kumimoji="1" lang="ja-JP" altLang="en-US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aphicFrame>
            <p:nvGraphicFramePr>
              <p:cNvPr id="31" name="グラフ 30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2909589"/>
                  </p:ext>
                </p:extLst>
              </p:nvPr>
            </p:nvGraphicFramePr>
            <p:xfrm>
              <a:off x="3849699" y="3957447"/>
              <a:ext cx="2442387" cy="155784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sp>
            <p:nvSpPr>
              <p:cNvPr id="32" name="テキスト ボックス 31"/>
              <p:cNvSpPr txBox="1"/>
              <p:nvPr/>
            </p:nvSpPr>
            <p:spPr>
              <a:xfrm>
                <a:off x="3945670" y="4009341"/>
                <a:ext cx="112803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200" b="1" dirty="0"/>
                  <a:t>i</a:t>
                </a:r>
                <a:r>
                  <a:rPr kumimoji="1" lang="en-US" altLang="ja-JP" sz="1200" b="1" dirty="0" smtClean="0"/>
                  <a:t>ntegrin αV</a:t>
                </a:r>
                <a:endParaRPr kumimoji="1" lang="ja-JP" altLang="en-US" sz="1200" b="1" dirty="0"/>
              </a:p>
            </p:txBody>
          </p:sp>
          <p:graphicFrame>
            <p:nvGraphicFramePr>
              <p:cNvPr id="33" name="グラフ 3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58804516"/>
                  </p:ext>
                </p:extLst>
              </p:nvPr>
            </p:nvGraphicFramePr>
            <p:xfrm>
              <a:off x="1036092" y="7175134"/>
              <a:ext cx="2819957" cy="156389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graphicFrame>
            <p:nvGraphicFramePr>
              <p:cNvPr id="34" name="グラフ 3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6454642"/>
                  </p:ext>
                </p:extLst>
              </p:nvPr>
            </p:nvGraphicFramePr>
            <p:xfrm>
              <a:off x="906469" y="5545649"/>
              <a:ext cx="3670211" cy="186273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9"/>
              </a:graphicData>
            </a:graphic>
          </p:graphicFrame>
          <p:sp>
            <p:nvSpPr>
              <p:cNvPr id="35" name="テキスト ボックス 34"/>
              <p:cNvSpPr txBox="1"/>
              <p:nvPr/>
            </p:nvSpPr>
            <p:spPr>
              <a:xfrm>
                <a:off x="1261376" y="7161872"/>
                <a:ext cx="1107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b="1" dirty="0" smtClean="0"/>
                  <a:t>integrin β8</a:t>
                </a:r>
                <a:endParaRPr kumimoji="1" lang="ja-JP" altLang="en-US" sz="1200" b="1" dirty="0"/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1262481" y="5588517"/>
                <a:ext cx="124741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b="1" dirty="0" smtClean="0"/>
                  <a:t>integrin β1</a:t>
                </a:r>
                <a:endParaRPr kumimoji="1" lang="ja-JP" altLang="en-US" sz="1200" b="1" dirty="0"/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3950859" y="5588728"/>
                <a:ext cx="11443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b="1" dirty="0" smtClean="0"/>
                  <a:t>integrin β3</a:t>
                </a:r>
                <a:endParaRPr kumimoji="1" lang="ja-JP" altLang="en-US" sz="1200" b="1" dirty="0"/>
              </a:p>
            </p:txBody>
          </p:sp>
          <p:sp>
            <p:nvSpPr>
              <p:cNvPr id="39" name="Text Box 55"/>
              <p:cNvSpPr txBox="1">
                <a:spLocks noChangeAspect="1" noChangeArrowheads="1"/>
              </p:cNvSpPr>
              <p:nvPr/>
            </p:nvSpPr>
            <p:spPr bwMode="auto">
              <a:xfrm rot="16200000">
                <a:off x="127223" y="4570896"/>
                <a:ext cx="158755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200" b="1" dirty="0" smtClean="0">
                    <a:latin typeface="Arial Narrow" panose="020B0606020202030204" pitchFamily="34" charset="0"/>
                    <a:cs typeface="Arial" charset="0"/>
                  </a:rPr>
                  <a:t>mRNA expression level</a:t>
                </a:r>
              </a:p>
            </p:txBody>
          </p:sp>
          <p:sp>
            <p:nvSpPr>
              <p:cNvPr id="63" name="Text Box 25"/>
              <p:cNvSpPr txBox="1">
                <a:spLocks noChangeArrowheads="1"/>
              </p:cNvSpPr>
              <p:nvPr/>
            </p:nvSpPr>
            <p:spPr bwMode="auto">
              <a:xfrm>
                <a:off x="1066175" y="3700256"/>
                <a:ext cx="255198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64" name="Text Box 25"/>
              <p:cNvSpPr txBox="1">
                <a:spLocks noChangeArrowheads="1"/>
              </p:cNvSpPr>
              <p:nvPr/>
            </p:nvSpPr>
            <p:spPr bwMode="auto">
              <a:xfrm>
                <a:off x="961593" y="3375756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2.0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65" name="Text Box 25"/>
              <p:cNvSpPr txBox="1">
                <a:spLocks noChangeArrowheads="1"/>
              </p:cNvSpPr>
              <p:nvPr/>
            </p:nvSpPr>
            <p:spPr bwMode="auto">
              <a:xfrm>
                <a:off x="963330" y="3041673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4.0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66" name="Text Box 25"/>
              <p:cNvSpPr txBox="1">
                <a:spLocks noChangeArrowheads="1"/>
              </p:cNvSpPr>
              <p:nvPr/>
            </p:nvSpPr>
            <p:spPr bwMode="auto">
              <a:xfrm>
                <a:off x="965946" y="2717236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6.0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67" name="Text Box 25"/>
              <p:cNvSpPr txBox="1">
                <a:spLocks noChangeArrowheads="1"/>
              </p:cNvSpPr>
              <p:nvPr/>
            </p:nvSpPr>
            <p:spPr bwMode="auto">
              <a:xfrm>
                <a:off x="967683" y="2383153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8.0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76" name="Text Box 25"/>
              <p:cNvSpPr txBox="1">
                <a:spLocks noChangeArrowheads="1"/>
              </p:cNvSpPr>
              <p:nvPr/>
            </p:nvSpPr>
            <p:spPr bwMode="auto">
              <a:xfrm>
                <a:off x="3752777" y="3696616"/>
                <a:ext cx="255198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77" name="Text Box 25"/>
              <p:cNvSpPr txBox="1">
                <a:spLocks noChangeArrowheads="1"/>
              </p:cNvSpPr>
              <p:nvPr/>
            </p:nvSpPr>
            <p:spPr bwMode="auto">
              <a:xfrm>
                <a:off x="3648195" y="3372117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1.0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78" name="Text Box 25"/>
              <p:cNvSpPr txBox="1">
                <a:spLocks noChangeArrowheads="1"/>
              </p:cNvSpPr>
              <p:nvPr/>
            </p:nvSpPr>
            <p:spPr bwMode="auto">
              <a:xfrm>
                <a:off x="3649932" y="3038033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2.0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79" name="Text Box 25"/>
              <p:cNvSpPr txBox="1">
                <a:spLocks noChangeArrowheads="1"/>
              </p:cNvSpPr>
              <p:nvPr/>
            </p:nvSpPr>
            <p:spPr bwMode="auto">
              <a:xfrm>
                <a:off x="3652548" y="2713597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3.0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80" name="Text Box 25"/>
              <p:cNvSpPr txBox="1">
                <a:spLocks noChangeArrowheads="1"/>
              </p:cNvSpPr>
              <p:nvPr/>
            </p:nvSpPr>
            <p:spPr bwMode="auto">
              <a:xfrm>
                <a:off x="3654285" y="2379513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4.0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81" name="Text Box 25"/>
              <p:cNvSpPr txBox="1">
                <a:spLocks noChangeArrowheads="1"/>
              </p:cNvSpPr>
              <p:nvPr/>
            </p:nvSpPr>
            <p:spPr bwMode="auto">
              <a:xfrm>
                <a:off x="1066173" y="5275465"/>
                <a:ext cx="255198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82" name="Text Box 25"/>
              <p:cNvSpPr txBox="1">
                <a:spLocks noChangeArrowheads="1"/>
              </p:cNvSpPr>
              <p:nvPr/>
            </p:nvSpPr>
            <p:spPr bwMode="auto">
              <a:xfrm>
                <a:off x="961591" y="4623526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1.0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83" name="Text Box 25"/>
              <p:cNvSpPr txBox="1">
                <a:spLocks noChangeArrowheads="1"/>
              </p:cNvSpPr>
              <p:nvPr/>
            </p:nvSpPr>
            <p:spPr bwMode="auto">
              <a:xfrm>
                <a:off x="963328" y="3962004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2.0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84" name="Text Box 55"/>
              <p:cNvSpPr txBox="1">
                <a:spLocks noChangeAspect="1" noChangeArrowheads="1"/>
              </p:cNvSpPr>
              <p:nvPr/>
            </p:nvSpPr>
            <p:spPr bwMode="auto">
              <a:xfrm rot="16200000">
                <a:off x="122866" y="6144273"/>
                <a:ext cx="158755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200" b="1" dirty="0" smtClean="0">
                    <a:latin typeface="Arial Narrow" panose="020B0606020202030204" pitchFamily="34" charset="0"/>
                    <a:cs typeface="Arial" charset="0"/>
                  </a:rPr>
                  <a:t>mRNA expression level</a:t>
                </a:r>
              </a:p>
            </p:txBody>
          </p:sp>
          <p:sp>
            <p:nvSpPr>
              <p:cNvPr id="85" name="Text Box 25"/>
              <p:cNvSpPr txBox="1">
                <a:spLocks noChangeArrowheads="1"/>
              </p:cNvSpPr>
              <p:nvPr/>
            </p:nvSpPr>
            <p:spPr bwMode="auto">
              <a:xfrm>
                <a:off x="3758573" y="5275465"/>
                <a:ext cx="255198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86" name="Text Box 25"/>
              <p:cNvSpPr txBox="1">
                <a:spLocks noChangeArrowheads="1"/>
              </p:cNvSpPr>
              <p:nvPr/>
            </p:nvSpPr>
            <p:spPr bwMode="auto">
              <a:xfrm>
                <a:off x="3653991" y="4612915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1.0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87" name="Text Box 25"/>
              <p:cNvSpPr txBox="1">
                <a:spLocks noChangeArrowheads="1"/>
              </p:cNvSpPr>
              <p:nvPr/>
            </p:nvSpPr>
            <p:spPr bwMode="auto">
              <a:xfrm>
                <a:off x="3655728" y="3962004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2.0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88" name="Text Box 25"/>
              <p:cNvSpPr txBox="1">
                <a:spLocks noChangeArrowheads="1"/>
              </p:cNvSpPr>
              <p:nvPr/>
            </p:nvSpPr>
            <p:spPr bwMode="auto">
              <a:xfrm>
                <a:off x="1066173" y="6844453"/>
                <a:ext cx="255198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89" name="Text Box 25"/>
              <p:cNvSpPr txBox="1">
                <a:spLocks noChangeArrowheads="1"/>
              </p:cNvSpPr>
              <p:nvPr/>
            </p:nvSpPr>
            <p:spPr bwMode="auto">
              <a:xfrm>
                <a:off x="961591" y="6192515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1.0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0" name="Text Box 25"/>
              <p:cNvSpPr txBox="1">
                <a:spLocks noChangeArrowheads="1"/>
              </p:cNvSpPr>
              <p:nvPr/>
            </p:nvSpPr>
            <p:spPr bwMode="auto">
              <a:xfrm>
                <a:off x="963328" y="5530992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2.0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1" name="Text Box 55"/>
              <p:cNvSpPr txBox="1">
                <a:spLocks noChangeAspect="1" noChangeArrowheads="1"/>
              </p:cNvSpPr>
              <p:nvPr/>
            </p:nvSpPr>
            <p:spPr bwMode="auto">
              <a:xfrm rot="16200000">
                <a:off x="122866" y="7755374"/>
                <a:ext cx="158755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200" b="1" dirty="0" smtClean="0">
                    <a:latin typeface="Arial Narrow" panose="020B0606020202030204" pitchFamily="34" charset="0"/>
                    <a:cs typeface="Arial" charset="0"/>
                  </a:rPr>
                  <a:t>mRNA expression level</a:t>
                </a:r>
              </a:p>
            </p:txBody>
          </p:sp>
          <p:sp>
            <p:nvSpPr>
              <p:cNvPr id="92" name="Text Box 25"/>
              <p:cNvSpPr txBox="1">
                <a:spLocks noChangeArrowheads="1"/>
              </p:cNvSpPr>
              <p:nvPr/>
            </p:nvSpPr>
            <p:spPr bwMode="auto">
              <a:xfrm>
                <a:off x="3758573" y="6844453"/>
                <a:ext cx="255198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" name="Text Box 25"/>
              <p:cNvSpPr txBox="1">
                <a:spLocks noChangeArrowheads="1"/>
              </p:cNvSpPr>
              <p:nvPr/>
            </p:nvSpPr>
            <p:spPr bwMode="auto">
              <a:xfrm>
                <a:off x="3653991" y="6410049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1.0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" name="Text Box 25"/>
              <p:cNvSpPr txBox="1">
                <a:spLocks noChangeArrowheads="1"/>
              </p:cNvSpPr>
              <p:nvPr/>
            </p:nvSpPr>
            <p:spPr bwMode="auto">
              <a:xfrm>
                <a:off x="3655728" y="5966060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2.0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5" name="Text Box 25"/>
              <p:cNvSpPr txBox="1">
                <a:spLocks noChangeArrowheads="1"/>
              </p:cNvSpPr>
              <p:nvPr/>
            </p:nvSpPr>
            <p:spPr bwMode="auto">
              <a:xfrm>
                <a:off x="3655728" y="5530992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3.0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6" name="Text Box 25"/>
              <p:cNvSpPr txBox="1">
                <a:spLocks noChangeArrowheads="1"/>
              </p:cNvSpPr>
              <p:nvPr/>
            </p:nvSpPr>
            <p:spPr bwMode="auto">
              <a:xfrm>
                <a:off x="1073077" y="8431611"/>
                <a:ext cx="255198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7" name="Text Box 25"/>
              <p:cNvSpPr txBox="1">
                <a:spLocks noChangeArrowheads="1"/>
              </p:cNvSpPr>
              <p:nvPr/>
            </p:nvSpPr>
            <p:spPr bwMode="auto">
              <a:xfrm>
                <a:off x="968495" y="8144251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1.0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8" name="Text Box 25"/>
              <p:cNvSpPr txBox="1">
                <a:spLocks noChangeArrowheads="1"/>
              </p:cNvSpPr>
              <p:nvPr/>
            </p:nvSpPr>
            <p:spPr bwMode="auto">
              <a:xfrm>
                <a:off x="970232" y="7847308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2.0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9" name="Text Box 25"/>
              <p:cNvSpPr txBox="1">
                <a:spLocks noChangeArrowheads="1"/>
              </p:cNvSpPr>
              <p:nvPr/>
            </p:nvSpPr>
            <p:spPr bwMode="auto">
              <a:xfrm>
                <a:off x="972848" y="7554705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3.0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0" name="Text Box 25"/>
              <p:cNvSpPr txBox="1">
                <a:spLocks noChangeArrowheads="1"/>
              </p:cNvSpPr>
              <p:nvPr/>
            </p:nvSpPr>
            <p:spPr bwMode="auto">
              <a:xfrm>
                <a:off x="974585" y="7257762"/>
                <a:ext cx="360996" cy="2314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4.0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6" name="Text Box 55"/>
              <p:cNvSpPr txBox="1">
                <a:spLocks noChangeAspect="1" noChangeArrowheads="1"/>
              </p:cNvSpPr>
              <p:nvPr/>
            </p:nvSpPr>
            <p:spPr bwMode="auto">
              <a:xfrm rot="16200000">
                <a:off x="129496" y="3010530"/>
                <a:ext cx="158755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200" b="1" dirty="0" smtClean="0">
                    <a:latin typeface="Arial Narrow" panose="020B0606020202030204" pitchFamily="34" charset="0"/>
                    <a:cs typeface="Arial" charset="0"/>
                  </a:rPr>
                  <a:t>mRNA expression level</a:t>
                </a:r>
              </a:p>
            </p:txBody>
          </p:sp>
          <p:grpSp>
            <p:nvGrpSpPr>
              <p:cNvPr id="109" name="グループ化 108"/>
              <p:cNvGrpSpPr/>
              <p:nvPr/>
            </p:nvGrpSpPr>
            <p:grpSpPr>
              <a:xfrm>
                <a:off x="1305008" y="8527547"/>
                <a:ext cx="2172794" cy="250736"/>
                <a:chOff x="7013029" y="4404038"/>
                <a:chExt cx="2172794" cy="250736"/>
              </a:xfrm>
            </p:grpSpPr>
            <p:sp>
              <p:nvSpPr>
                <p:cNvPr id="11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7013029" y="4410910"/>
                  <a:ext cx="550151" cy="243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1200" b="1"/>
                    <a:t>A172</a:t>
                  </a:r>
                </a:p>
              </p:txBody>
            </p:sp>
            <p:sp>
              <p:nvSpPr>
                <p:cNvPr id="11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7586621" y="4406329"/>
                  <a:ext cx="465192" cy="243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1200" b="1"/>
                    <a:t>U87</a:t>
                  </a:r>
                </a:p>
              </p:txBody>
            </p:sp>
            <p:sp>
              <p:nvSpPr>
                <p:cNvPr id="11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8085259" y="4407474"/>
                  <a:ext cx="569387" cy="243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1200" b="1"/>
                    <a:t>T98G</a:t>
                  </a:r>
                </a:p>
              </p:txBody>
            </p:sp>
            <p:sp>
              <p:nvSpPr>
                <p:cNvPr id="11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8635672" y="4404038"/>
                  <a:ext cx="550151" cy="243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1200" b="1" dirty="0"/>
                    <a:t>U251</a:t>
                  </a:r>
                </a:p>
              </p:txBody>
            </p:sp>
          </p:grpSp>
          <p:grpSp>
            <p:nvGrpSpPr>
              <p:cNvPr id="5" name="グループ化 4"/>
              <p:cNvGrpSpPr/>
              <p:nvPr/>
            </p:nvGrpSpPr>
            <p:grpSpPr>
              <a:xfrm>
                <a:off x="3991695" y="7622563"/>
                <a:ext cx="1237031" cy="531183"/>
                <a:chOff x="3920136" y="7670269"/>
                <a:chExt cx="1237031" cy="531183"/>
              </a:xfrm>
            </p:grpSpPr>
            <p:sp>
              <p:nvSpPr>
                <p:cNvPr id="19" name="テキスト ボックス 31"/>
                <p:cNvSpPr txBox="1">
                  <a:spLocks noChangeArrowheads="1"/>
                </p:cNvSpPr>
                <p:nvPr/>
              </p:nvSpPr>
              <p:spPr bwMode="auto">
                <a:xfrm>
                  <a:off x="4112252" y="7670269"/>
                  <a:ext cx="709398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ja-JP" sz="1400" b="1" dirty="0" smtClean="0">
                      <a:latin typeface="+mn-lt"/>
                      <a:cs typeface="Arial" charset="0"/>
                    </a:rPr>
                    <a:t>DMSO</a:t>
                  </a:r>
                  <a:endParaRPr lang="ja-JP" altLang="en-US" sz="1400" b="1" dirty="0" smtClean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20" name="テキスト ボックス 33"/>
                <p:cNvSpPr txBox="1">
                  <a:spLocks noChangeArrowheads="1"/>
                </p:cNvSpPr>
                <p:nvPr/>
              </p:nvSpPr>
              <p:spPr bwMode="auto">
                <a:xfrm>
                  <a:off x="4119628" y="7893675"/>
                  <a:ext cx="1037539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ja-JP" sz="1400" b="1" dirty="0" smtClean="0">
                      <a:latin typeface="Arial Narrow" panose="020B0606020202030204" pitchFamily="34" charset="0"/>
                      <a:cs typeface="Arial" charset="0"/>
                    </a:rPr>
                    <a:t>AR-A014418</a:t>
                  </a:r>
                  <a:endParaRPr lang="ja-JP" altLang="en-US" sz="1400" b="1" dirty="0" smtClean="0">
                    <a:latin typeface="Arial Narrow" panose="020B0606020202030204" pitchFamily="34" charset="0"/>
                    <a:cs typeface="Arial" charset="0"/>
                  </a:endParaRPr>
                </a:p>
              </p:txBody>
            </p:sp>
            <p:sp>
              <p:nvSpPr>
                <p:cNvPr id="21" name="Rectangle 101"/>
                <p:cNvSpPr>
                  <a:spLocks noChangeArrowheads="1"/>
                </p:cNvSpPr>
                <p:nvPr/>
              </p:nvSpPr>
              <p:spPr bwMode="auto">
                <a:xfrm>
                  <a:off x="4018036" y="7776305"/>
                  <a:ext cx="120971" cy="1043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ja-JP" altLang="en-US" sz="1200" smtClean="0">
                    <a:latin typeface="+mn-lt"/>
                  </a:endParaRPr>
                </a:p>
              </p:txBody>
            </p:sp>
            <p:sp>
              <p:nvSpPr>
                <p:cNvPr id="61" name="Rectangle 101"/>
                <p:cNvSpPr>
                  <a:spLocks noChangeArrowheads="1"/>
                </p:cNvSpPr>
                <p:nvPr/>
              </p:nvSpPr>
              <p:spPr bwMode="auto">
                <a:xfrm>
                  <a:off x="4016203" y="8008007"/>
                  <a:ext cx="120971" cy="104315"/>
                </a:xfrm>
                <a:prstGeom prst="rect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endParaRPr lang="ja-JP" altLang="en-US" sz="1200" smtClean="0">
                    <a:latin typeface="+mn-lt"/>
                  </a:endParaRPr>
                </a:p>
              </p:txBody>
            </p:sp>
            <p:sp>
              <p:nvSpPr>
                <p:cNvPr id="2" name="正方形/長方形 1"/>
                <p:cNvSpPr/>
                <p:nvPr/>
              </p:nvSpPr>
              <p:spPr>
                <a:xfrm>
                  <a:off x="3920136" y="7670427"/>
                  <a:ext cx="1213178" cy="531025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8" name="グループ化 7"/>
            <p:cNvGrpSpPr/>
            <p:nvPr/>
          </p:nvGrpSpPr>
          <p:grpSpPr>
            <a:xfrm>
              <a:off x="778191" y="322424"/>
              <a:ext cx="5498456" cy="1740301"/>
              <a:chOff x="778191" y="322424"/>
              <a:chExt cx="5498456" cy="1740301"/>
            </a:xfrm>
          </p:grpSpPr>
          <p:sp>
            <p:nvSpPr>
              <p:cNvPr id="3" name="テキスト ボックス 3"/>
              <p:cNvSpPr txBox="1">
                <a:spLocks noChangeArrowheads="1"/>
              </p:cNvSpPr>
              <p:nvPr/>
            </p:nvSpPr>
            <p:spPr bwMode="auto">
              <a:xfrm>
                <a:off x="1248454" y="518752"/>
                <a:ext cx="49577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200" b="1" dirty="0" smtClean="0">
                    <a:latin typeface="+mn-lt"/>
                    <a:cs typeface="Times New Roman" panose="02020603050405020304" pitchFamily="18" charset="0"/>
                  </a:rPr>
                  <a:t>ECT2</a:t>
                </a:r>
                <a:endParaRPr lang="ja-JP" altLang="en-US" sz="1200" b="1" dirty="0" smtClean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テキスト ボックス 4"/>
              <p:cNvSpPr txBox="1">
                <a:spLocks noChangeArrowheads="1"/>
              </p:cNvSpPr>
              <p:nvPr/>
            </p:nvSpPr>
            <p:spPr bwMode="auto">
              <a:xfrm>
                <a:off x="3920136" y="514561"/>
                <a:ext cx="49141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200" b="1" dirty="0" smtClean="0">
                    <a:latin typeface="+mn-lt"/>
                  </a:rPr>
                  <a:t>Vav3</a:t>
                </a:r>
                <a:endParaRPr lang="ja-JP" altLang="en-US" sz="1200" b="1" dirty="0" smtClean="0">
                  <a:latin typeface="+mn-lt"/>
                </a:endParaRPr>
              </a:p>
            </p:txBody>
          </p:sp>
          <p:sp>
            <p:nvSpPr>
              <p:cNvPr id="43" name="Text Box 25"/>
              <p:cNvSpPr txBox="1">
                <a:spLocks noChangeArrowheads="1"/>
              </p:cNvSpPr>
              <p:nvPr/>
            </p:nvSpPr>
            <p:spPr bwMode="auto">
              <a:xfrm>
                <a:off x="3918420" y="1785726"/>
                <a:ext cx="55015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/>
                  <a:t>A172</a:t>
                </a:r>
              </a:p>
            </p:txBody>
          </p:sp>
          <p:sp>
            <p:nvSpPr>
              <p:cNvPr id="44" name="Text Box 26"/>
              <p:cNvSpPr txBox="1">
                <a:spLocks noChangeArrowheads="1"/>
              </p:cNvSpPr>
              <p:nvPr/>
            </p:nvSpPr>
            <p:spPr bwMode="auto">
              <a:xfrm>
                <a:off x="4518136" y="1781898"/>
                <a:ext cx="465192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/>
                  <a:t>U87</a:t>
                </a:r>
              </a:p>
            </p:txBody>
          </p:sp>
          <p:sp>
            <p:nvSpPr>
              <p:cNvPr id="45" name="Text Box 27"/>
              <p:cNvSpPr txBox="1">
                <a:spLocks noChangeArrowheads="1"/>
              </p:cNvSpPr>
              <p:nvPr/>
            </p:nvSpPr>
            <p:spPr bwMode="auto">
              <a:xfrm>
                <a:off x="4999356" y="1782855"/>
                <a:ext cx="569387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/>
                  <a:t>T98G</a:t>
                </a:r>
              </a:p>
            </p:txBody>
          </p:sp>
          <p:sp>
            <p:nvSpPr>
              <p:cNvPr id="46" name="Text Box 28"/>
              <p:cNvSpPr txBox="1">
                <a:spLocks noChangeArrowheads="1"/>
              </p:cNvSpPr>
              <p:nvPr/>
            </p:nvSpPr>
            <p:spPr bwMode="auto">
              <a:xfrm>
                <a:off x="5523646" y="1779984"/>
                <a:ext cx="55015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/>
                  <a:t>U251</a:t>
                </a:r>
              </a:p>
            </p:txBody>
          </p:sp>
          <p:grpSp>
            <p:nvGrpSpPr>
              <p:cNvPr id="55" name="グループ化 54"/>
              <p:cNvGrpSpPr/>
              <p:nvPr/>
            </p:nvGrpSpPr>
            <p:grpSpPr>
              <a:xfrm>
                <a:off x="3185976" y="456347"/>
                <a:ext cx="3090671" cy="1476673"/>
                <a:chOff x="3407477" y="485974"/>
                <a:chExt cx="3090671" cy="1767317"/>
              </a:xfrm>
            </p:grpSpPr>
            <p:graphicFrame>
              <p:nvGraphicFramePr>
                <p:cNvPr id="10" name="グラフ 23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834712933"/>
                    </p:ext>
                  </p:extLst>
                </p:nvPr>
              </p:nvGraphicFramePr>
              <p:xfrm>
                <a:off x="3407477" y="485974"/>
                <a:ext cx="3090671" cy="176731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58" r:id="rId11" imgW="3322608" imgH="2365453" progId="Excel.Chart.8">
                        <p:embed/>
                      </p:oleObj>
                    </mc:Choice>
                    <mc:Fallback>
                      <p:oleObj r:id="rId11" imgW="3322608" imgH="2365453" progId="Excel.Chart.8">
                        <p:embed/>
                        <p:pic>
                          <p:nvPicPr>
                            <p:cNvPr id="0" name="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07477" y="485974"/>
                              <a:ext cx="3090671" cy="176731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8" name="正方形/長方形 47"/>
                <p:cNvSpPr/>
                <p:nvPr/>
              </p:nvSpPr>
              <p:spPr>
                <a:xfrm>
                  <a:off x="3505796" y="551953"/>
                  <a:ext cx="515626" cy="160777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/>
                </a:p>
              </p:txBody>
            </p:sp>
          </p:grpSp>
          <p:grpSp>
            <p:nvGrpSpPr>
              <p:cNvPr id="50" name="グループ化 49"/>
              <p:cNvGrpSpPr/>
              <p:nvPr/>
            </p:nvGrpSpPr>
            <p:grpSpPr>
              <a:xfrm>
                <a:off x="830764" y="483341"/>
                <a:ext cx="2870857" cy="1501570"/>
                <a:chOff x="669775" y="518282"/>
                <a:chExt cx="2870857" cy="1797115"/>
              </a:xfrm>
            </p:grpSpPr>
            <p:graphicFrame>
              <p:nvGraphicFramePr>
                <p:cNvPr id="9" name="グラフ 2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24755991"/>
                    </p:ext>
                  </p:extLst>
                </p:nvPr>
              </p:nvGraphicFramePr>
              <p:xfrm>
                <a:off x="669775" y="518282"/>
                <a:ext cx="2870857" cy="179711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59" r:id="rId14" imgW="3090940" imgH="2487384" progId="Excel.Chart.8">
                        <p:embed/>
                      </p:oleObj>
                    </mc:Choice>
                    <mc:Fallback>
                      <p:oleObj r:id="rId14" imgW="3090940" imgH="2487384" progId="Excel.Chart.8">
                        <p:embed/>
                        <p:pic>
                          <p:nvPicPr>
                            <p:cNvPr id="0" name="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69775" y="518282"/>
                              <a:ext cx="2870857" cy="179711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9" name="正方形/長方形 48"/>
                <p:cNvSpPr/>
                <p:nvPr/>
              </p:nvSpPr>
              <p:spPr>
                <a:xfrm>
                  <a:off x="761862" y="810355"/>
                  <a:ext cx="224609" cy="135372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/>
                </a:p>
              </p:txBody>
            </p:sp>
          </p:grpSp>
          <p:sp>
            <p:nvSpPr>
              <p:cNvPr id="51" name="Text Box 25"/>
              <p:cNvSpPr txBox="1">
                <a:spLocks noChangeArrowheads="1"/>
              </p:cNvSpPr>
              <p:nvPr/>
            </p:nvSpPr>
            <p:spPr bwMode="auto">
              <a:xfrm>
                <a:off x="1070532" y="1676580"/>
                <a:ext cx="255198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52" name="Text Box 25"/>
              <p:cNvSpPr txBox="1">
                <a:spLocks noChangeArrowheads="1"/>
              </p:cNvSpPr>
              <p:nvPr/>
            </p:nvSpPr>
            <p:spPr bwMode="auto">
              <a:xfrm>
                <a:off x="965950" y="1184719"/>
                <a:ext cx="360996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1.0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53" name="Text Box 25"/>
              <p:cNvSpPr txBox="1">
                <a:spLocks noChangeArrowheads="1"/>
              </p:cNvSpPr>
              <p:nvPr/>
            </p:nvSpPr>
            <p:spPr bwMode="auto">
              <a:xfrm>
                <a:off x="967687" y="697831"/>
                <a:ext cx="360996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2.0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56" name="Text Box 25"/>
              <p:cNvSpPr txBox="1">
                <a:spLocks noChangeArrowheads="1"/>
              </p:cNvSpPr>
              <p:nvPr/>
            </p:nvSpPr>
            <p:spPr bwMode="auto">
              <a:xfrm>
                <a:off x="3727081" y="1674089"/>
                <a:ext cx="255198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57" name="Text Box 25"/>
              <p:cNvSpPr txBox="1">
                <a:spLocks noChangeArrowheads="1"/>
              </p:cNvSpPr>
              <p:nvPr/>
            </p:nvSpPr>
            <p:spPr bwMode="auto">
              <a:xfrm>
                <a:off x="3622491" y="877619"/>
                <a:ext cx="360996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1.0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58" name="Text Box 25"/>
              <p:cNvSpPr txBox="1">
                <a:spLocks noChangeArrowheads="1"/>
              </p:cNvSpPr>
              <p:nvPr/>
            </p:nvSpPr>
            <p:spPr bwMode="auto">
              <a:xfrm>
                <a:off x="3624228" y="470625"/>
                <a:ext cx="360996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1.5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60" name="Text Box 25"/>
              <p:cNvSpPr txBox="1">
                <a:spLocks noChangeArrowheads="1"/>
              </p:cNvSpPr>
              <p:nvPr/>
            </p:nvSpPr>
            <p:spPr bwMode="auto">
              <a:xfrm>
                <a:off x="3625485" y="1279599"/>
                <a:ext cx="360996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Arial Narrow" panose="020B0606020202030204" pitchFamily="34" charset="0"/>
                  </a:rPr>
                  <a:t>0.5</a:t>
                </a:r>
                <a:endParaRPr lang="en-US" altLang="ja-JP" sz="12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68" name="Text Box 25"/>
              <p:cNvSpPr txBox="1">
                <a:spLocks noChangeArrowheads="1"/>
              </p:cNvSpPr>
              <p:nvPr/>
            </p:nvSpPr>
            <p:spPr bwMode="auto">
              <a:xfrm>
                <a:off x="1295333" y="1782090"/>
                <a:ext cx="55015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/>
                  <a:t>A172</a:t>
                </a:r>
              </a:p>
            </p:txBody>
          </p:sp>
          <p:sp>
            <p:nvSpPr>
              <p:cNvPr id="69" name="Text Box 26"/>
              <p:cNvSpPr txBox="1">
                <a:spLocks noChangeArrowheads="1"/>
              </p:cNvSpPr>
              <p:nvPr/>
            </p:nvSpPr>
            <p:spPr bwMode="auto">
              <a:xfrm>
                <a:off x="1877634" y="1778262"/>
                <a:ext cx="465192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/>
                  <a:t>U87</a:t>
                </a:r>
              </a:p>
            </p:txBody>
          </p:sp>
          <p:sp>
            <p:nvSpPr>
              <p:cNvPr id="70" name="Text Box 27"/>
              <p:cNvSpPr txBox="1">
                <a:spLocks noChangeArrowheads="1"/>
              </p:cNvSpPr>
              <p:nvPr/>
            </p:nvSpPr>
            <p:spPr bwMode="auto">
              <a:xfrm>
                <a:off x="2350145" y="1779219"/>
                <a:ext cx="569387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/>
                  <a:t>T98G</a:t>
                </a:r>
              </a:p>
            </p:txBody>
          </p:sp>
          <p:sp>
            <p:nvSpPr>
              <p:cNvPr id="71" name="Text Box 28"/>
              <p:cNvSpPr txBox="1">
                <a:spLocks noChangeArrowheads="1"/>
              </p:cNvSpPr>
              <p:nvPr/>
            </p:nvSpPr>
            <p:spPr bwMode="auto">
              <a:xfrm>
                <a:off x="2926686" y="1776348"/>
                <a:ext cx="55015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/>
                  <a:t>U251</a:t>
                </a:r>
              </a:p>
            </p:txBody>
          </p:sp>
          <p:sp>
            <p:nvSpPr>
              <p:cNvPr id="101" name="Text Box 55"/>
              <p:cNvSpPr txBox="1">
                <a:spLocks noChangeArrowheads="1"/>
              </p:cNvSpPr>
              <p:nvPr/>
            </p:nvSpPr>
            <p:spPr bwMode="auto">
              <a:xfrm rot="16200000">
                <a:off x="69524" y="1031091"/>
                <a:ext cx="1694333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200" b="1" dirty="0" smtClean="0">
                    <a:latin typeface="Arial Narrow" panose="020B0606020202030204" pitchFamily="34" charset="0"/>
                    <a:cs typeface="Arial" charset="0"/>
                  </a:rPr>
                  <a:t>mRNA expression level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6804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95</Words>
  <Application>Microsoft Office PowerPoint</Application>
  <PresentationFormat>画面に合わせる (4:3)</PresentationFormat>
  <Paragraphs>71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Arial Narrow</vt:lpstr>
      <vt:lpstr>Calibri</vt:lpstr>
      <vt:lpstr>Calibri Light</vt:lpstr>
      <vt:lpstr>Times New Roman</vt:lpstr>
      <vt:lpstr>標準デザイン</vt:lpstr>
      <vt:lpstr>Microsoft Excel グラフ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 Minamoto</dc:creator>
  <cp:lastModifiedBy>MINAMOTO T</cp:lastModifiedBy>
  <cp:revision>33</cp:revision>
  <cp:lastPrinted>2014-10-06T11:01:30Z</cp:lastPrinted>
  <dcterms:created xsi:type="dcterms:W3CDTF">2011-08-08T02:45:14Z</dcterms:created>
  <dcterms:modified xsi:type="dcterms:W3CDTF">2014-10-13T02:38:28Z</dcterms:modified>
</cp:coreProperties>
</file>