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336" r:id="rId2"/>
  </p:sldIdLst>
  <p:sldSz cx="7772400" cy="10058400"/>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08080"/>
    <a:srgbClr val="D391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854" autoAdjust="0"/>
    <p:restoredTop sz="94660"/>
  </p:normalViewPr>
  <p:slideViewPr>
    <p:cSldViewPr snapToGrid="0">
      <p:cViewPr varScale="1">
        <p:scale>
          <a:sx n="86" d="100"/>
          <a:sy n="86" d="100"/>
        </p:scale>
        <p:origin x="3328" y="216"/>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6688" y="0"/>
            <a:ext cx="3041650" cy="466725"/>
          </a:xfrm>
          <a:prstGeom prst="rect">
            <a:avLst/>
          </a:prstGeom>
        </p:spPr>
        <p:txBody>
          <a:bodyPr vert="horz" lIns="91440" tIns="45720" rIns="91440" bIns="45720" rtlCol="0"/>
          <a:lstStyle>
            <a:lvl1pPr algn="r">
              <a:defRPr sz="1200"/>
            </a:lvl1pPr>
          </a:lstStyle>
          <a:p>
            <a:fld id="{21C5938B-1811-4ACD-BA98-89658C2A923B}" type="datetimeFigureOut">
              <a:rPr lang="en-US" smtClean="0"/>
              <a:t>4/14/18</a:t>
            </a:fld>
            <a:endParaRPr lang="en-US"/>
          </a:p>
        </p:txBody>
      </p:sp>
      <p:sp>
        <p:nvSpPr>
          <p:cNvPr id="4" name="Slide Image Placeholder 3"/>
          <p:cNvSpPr>
            <a:spLocks noGrp="1" noRot="1" noChangeAspect="1"/>
          </p:cNvSpPr>
          <p:nvPr>
            <p:ph type="sldImg" idx="2"/>
          </p:nvPr>
        </p:nvSpPr>
        <p:spPr>
          <a:xfrm>
            <a:off x="2297113" y="1163638"/>
            <a:ext cx="2425700" cy="3140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8338"/>
            <a:ext cx="5616575" cy="36639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200"/>
            <a:ext cx="304165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6688" y="8839200"/>
            <a:ext cx="3041650" cy="466725"/>
          </a:xfrm>
          <a:prstGeom prst="rect">
            <a:avLst/>
          </a:prstGeom>
        </p:spPr>
        <p:txBody>
          <a:bodyPr vert="horz" lIns="91440" tIns="45720" rIns="91440" bIns="45720" rtlCol="0" anchor="b"/>
          <a:lstStyle>
            <a:lvl1pPr algn="r">
              <a:defRPr sz="1200"/>
            </a:lvl1pPr>
          </a:lstStyle>
          <a:p>
            <a:fld id="{645EA11D-BEE3-4422-A293-5F09A97DA049}" type="slidenum">
              <a:rPr lang="en-US" smtClean="0"/>
              <a:t>‹#›</a:t>
            </a:fld>
            <a:endParaRPr lang="en-US"/>
          </a:p>
        </p:txBody>
      </p:sp>
    </p:spTree>
    <p:extLst>
      <p:ext uri="{BB962C8B-B14F-4D97-AF65-F5344CB8AC3E}">
        <p14:creationId xmlns:p14="http://schemas.microsoft.com/office/powerpoint/2010/main" val="4245804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DB46B0-5BE7-4905-A5F6-4447AD654F14}" type="datetimeFigureOut">
              <a:rPr lang="en-US" smtClean="0"/>
              <a:t>4/14/18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6BA49-FFB2-47C9-8FB8-B5A815AF4E78}" type="slidenum">
              <a:rPr lang="en-US" smtClean="0"/>
              <a:t>‹#›</a:t>
            </a:fld>
            <a:endParaRPr lang="en-US"/>
          </a:p>
        </p:txBody>
      </p:sp>
    </p:spTree>
    <p:extLst>
      <p:ext uri="{BB962C8B-B14F-4D97-AF65-F5344CB8AC3E}">
        <p14:creationId xmlns:p14="http://schemas.microsoft.com/office/powerpoint/2010/main" val="2686384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DB46B0-5BE7-4905-A5F6-4447AD654F14}" type="datetimeFigureOut">
              <a:rPr lang="en-US" smtClean="0"/>
              <a:t>4/14/18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6BA49-FFB2-47C9-8FB8-B5A815AF4E78}" type="slidenum">
              <a:rPr lang="en-US" smtClean="0"/>
              <a:t>‹#›</a:t>
            </a:fld>
            <a:endParaRPr lang="en-US"/>
          </a:p>
        </p:txBody>
      </p:sp>
    </p:spTree>
    <p:extLst>
      <p:ext uri="{BB962C8B-B14F-4D97-AF65-F5344CB8AC3E}">
        <p14:creationId xmlns:p14="http://schemas.microsoft.com/office/powerpoint/2010/main" val="4040553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DB46B0-5BE7-4905-A5F6-4447AD654F14}" type="datetimeFigureOut">
              <a:rPr lang="en-US" smtClean="0"/>
              <a:t>4/14/18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6BA49-FFB2-47C9-8FB8-B5A815AF4E78}" type="slidenum">
              <a:rPr lang="en-US" smtClean="0"/>
              <a:t>‹#›</a:t>
            </a:fld>
            <a:endParaRPr lang="en-US"/>
          </a:p>
        </p:txBody>
      </p:sp>
    </p:spTree>
    <p:extLst>
      <p:ext uri="{BB962C8B-B14F-4D97-AF65-F5344CB8AC3E}">
        <p14:creationId xmlns:p14="http://schemas.microsoft.com/office/powerpoint/2010/main" val="4213290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DB46B0-5BE7-4905-A5F6-4447AD654F14}" type="datetimeFigureOut">
              <a:rPr lang="en-US" smtClean="0"/>
              <a:t>4/14/18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6BA49-FFB2-47C9-8FB8-B5A815AF4E78}" type="slidenum">
              <a:rPr lang="en-US" smtClean="0"/>
              <a:t>‹#›</a:t>
            </a:fld>
            <a:endParaRPr lang="en-US"/>
          </a:p>
        </p:txBody>
      </p:sp>
    </p:spTree>
    <p:extLst>
      <p:ext uri="{BB962C8B-B14F-4D97-AF65-F5344CB8AC3E}">
        <p14:creationId xmlns:p14="http://schemas.microsoft.com/office/powerpoint/2010/main" val="2820637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5DB46B0-5BE7-4905-A5F6-4447AD654F14}" type="datetimeFigureOut">
              <a:rPr lang="en-US" smtClean="0"/>
              <a:t>4/14/18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6BA49-FFB2-47C9-8FB8-B5A815AF4E78}" type="slidenum">
              <a:rPr lang="en-US" smtClean="0"/>
              <a:t>‹#›</a:t>
            </a:fld>
            <a:endParaRPr lang="en-US"/>
          </a:p>
        </p:txBody>
      </p:sp>
    </p:spTree>
    <p:extLst>
      <p:ext uri="{BB962C8B-B14F-4D97-AF65-F5344CB8AC3E}">
        <p14:creationId xmlns:p14="http://schemas.microsoft.com/office/powerpoint/2010/main" val="1224426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DB46B0-5BE7-4905-A5F6-4447AD654F14}" type="datetimeFigureOut">
              <a:rPr lang="en-US" smtClean="0"/>
              <a:t>4/14/18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6BA49-FFB2-47C9-8FB8-B5A815AF4E78}" type="slidenum">
              <a:rPr lang="en-US" smtClean="0"/>
              <a:t>‹#›</a:t>
            </a:fld>
            <a:endParaRPr lang="en-US"/>
          </a:p>
        </p:txBody>
      </p:sp>
    </p:spTree>
    <p:extLst>
      <p:ext uri="{BB962C8B-B14F-4D97-AF65-F5344CB8AC3E}">
        <p14:creationId xmlns:p14="http://schemas.microsoft.com/office/powerpoint/2010/main" val="2540552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DB46B0-5BE7-4905-A5F6-4447AD654F14}" type="datetimeFigureOut">
              <a:rPr lang="en-US" smtClean="0"/>
              <a:t>4/14/18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46BA49-FFB2-47C9-8FB8-B5A815AF4E78}" type="slidenum">
              <a:rPr lang="en-US" smtClean="0"/>
              <a:t>‹#›</a:t>
            </a:fld>
            <a:endParaRPr lang="en-US"/>
          </a:p>
        </p:txBody>
      </p:sp>
    </p:spTree>
    <p:extLst>
      <p:ext uri="{BB962C8B-B14F-4D97-AF65-F5344CB8AC3E}">
        <p14:creationId xmlns:p14="http://schemas.microsoft.com/office/powerpoint/2010/main" val="4138043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DB46B0-5BE7-4905-A5F6-4447AD654F14}" type="datetimeFigureOut">
              <a:rPr lang="en-US" smtClean="0"/>
              <a:t>4/14/18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46BA49-FFB2-47C9-8FB8-B5A815AF4E78}" type="slidenum">
              <a:rPr lang="en-US" smtClean="0"/>
              <a:t>‹#›</a:t>
            </a:fld>
            <a:endParaRPr lang="en-US"/>
          </a:p>
        </p:txBody>
      </p:sp>
    </p:spTree>
    <p:extLst>
      <p:ext uri="{BB962C8B-B14F-4D97-AF65-F5344CB8AC3E}">
        <p14:creationId xmlns:p14="http://schemas.microsoft.com/office/powerpoint/2010/main" val="2785471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DB46B0-5BE7-4905-A5F6-4447AD654F14}" type="datetimeFigureOut">
              <a:rPr lang="en-US" smtClean="0"/>
              <a:t>4/14/18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46BA49-FFB2-47C9-8FB8-B5A815AF4E78}" type="slidenum">
              <a:rPr lang="en-US" smtClean="0"/>
              <a:t>‹#›</a:t>
            </a:fld>
            <a:endParaRPr lang="en-US"/>
          </a:p>
        </p:txBody>
      </p:sp>
    </p:spTree>
    <p:extLst>
      <p:ext uri="{BB962C8B-B14F-4D97-AF65-F5344CB8AC3E}">
        <p14:creationId xmlns:p14="http://schemas.microsoft.com/office/powerpoint/2010/main" val="1844469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05DB46B0-5BE7-4905-A5F6-4447AD654F14}" type="datetimeFigureOut">
              <a:rPr lang="en-US" smtClean="0"/>
              <a:t>4/14/18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6BA49-FFB2-47C9-8FB8-B5A815AF4E78}" type="slidenum">
              <a:rPr lang="en-US" smtClean="0"/>
              <a:t>‹#›</a:t>
            </a:fld>
            <a:endParaRPr lang="en-US"/>
          </a:p>
        </p:txBody>
      </p:sp>
    </p:spTree>
    <p:extLst>
      <p:ext uri="{BB962C8B-B14F-4D97-AF65-F5344CB8AC3E}">
        <p14:creationId xmlns:p14="http://schemas.microsoft.com/office/powerpoint/2010/main" val="1635635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05DB46B0-5BE7-4905-A5F6-4447AD654F14}" type="datetimeFigureOut">
              <a:rPr lang="en-US" smtClean="0"/>
              <a:t>4/14/18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6BA49-FFB2-47C9-8FB8-B5A815AF4E78}" type="slidenum">
              <a:rPr lang="en-US" smtClean="0"/>
              <a:t>‹#›</a:t>
            </a:fld>
            <a:endParaRPr lang="en-US"/>
          </a:p>
        </p:txBody>
      </p:sp>
    </p:spTree>
    <p:extLst>
      <p:ext uri="{BB962C8B-B14F-4D97-AF65-F5344CB8AC3E}">
        <p14:creationId xmlns:p14="http://schemas.microsoft.com/office/powerpoint/2010/main" val="2415018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05DB46B0-5BE7-4905-A5F6-4447AD654F14}" type="datetimeFigureOut">
              <a:rPr lang="en-US" smtClean="0"/>
              <a:t>4/14/18</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A246BA49-FFB2-47C9-8FB8-B5A815AF4E78}" type="slidenum">
              <a:rPr lang="en-US" smtClean="0"/>
              <a:t>‹#›</a:t>
            </a:fld>
            <a:endParaRPr lang="en-US"/>
          </a:p>
        </p:txBody>
      </p:sp>
    </p:spTree>
    <p:extLst>
      <p:ext uri="{BB962C8B-B14F-4D97-AF65-F5344CB8AC3E}">
        <p14:creationId xmlns:p14="http://schemas.microsoft.com/office/powerpoint/2010/main" val="14909417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6.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9A86E80-66B3-FA4B-BF71-FE9927CDAD0F}"/>
              </a:ext>
            </a:extLst>
          </p:cNvPr>
          <p:cNvPicPr>
            <a:picLocks noChangeAspect="1"/>
          </p:cNvPicPr>
          <p:nvPr/>
        </p:nvPicPr>
        <p:blipFill>
          <a:blip r:embed="rId2"/>
          <a:stretch>
            <a:fillRect/>
          </a:stretch>
        </p:blipFill>
        <p:spPr>
          <a:xfrm>
            <a:off x="621191" y="2369988"/>
            <a:ext cx="2806700" cy="2133600"/>
          </a:xfrm>
          <a:prstGeom prst="rect">
            <a:avLst/>
          </a:prstGeom>
        </p:spPr>
      </p:pic>
      <p:pic>
        <p:nvPicPr>
          <p:cNvPr id="2" name="Picture 1">
            <a:extLst>
              <a:ext uri="{FF2B5EF4-FFF2-40B4-BE49-F238E27FC236}">
                <a16:creationId xmlns:a16="http://schemas.microsoft.com/office/drawing/2014/main" id="{BBA84962-2385-7C4D-8CA3-72102C66F550}"/>
              </a:ext>
            </a:extLst>
          </p:cNvPr>
          <p:cNvPicPr>
            <a:picLocks noChangeAspect="1"/>
          </p:cNvPicPr>
          <p:nvPr/>
        </p:nvPicPr>
        <p:blipFill>
          <a:blip r:embed="rId3"/>
          <a:stretch>
            <a:fillRect/>
          </a:stretch>
        </p:blipFill>
        <p:spPr>
          <a:xfrm>
            <a:off x="426332" y="259262"/>
            <a:ext cx="3479800" cy="2336800"/>
          </a:xfrm>
          <a:prstGeom prst="rect">
            <a:avLst/>
          </a:prstGeom>
        </p:spPr>
      </p:pic>
      <p:sp>
        <p:nvSpPr>
          <p:cNvPr id="38" name="TextBox 37"/>
          <p:cNvSpPr txBox="1"/>
          <p:nvPr/>
        </p:nvSpPr>
        <p:spPr>
          <a:xfrm>
            <a:off x="361574" y="343527"/>
            <a:ext cx="423870" cy="369332"/>
          </a:xfrm>
          <a:prstGeom prst="rect">
            <a:avLst/>
          </a:prstGeom>
          <a:noFill/>
        </p:spPr>
        <p:txBody>
          <a:bodyPr wrap="square" rtlCol="0">
            <a:spAutoFit/>
          </a:bodyPr>
          <a:lstStyle/>
          <a:p>
            <a:r>
              <a:rPr lang="en-US" dirty="0"/>
              <a:t>A</a:t>
            </a:r>
          </a:p>
        </p:txBody>
      </p:sp>
      <p:sp>
        <p:nvSpPr>
          <p:cNvPr id="41" name="TextBox 40"/>
          <p:cNvSpPr txBox="1"/>
          <p:nvPr/>
        </p:nvSpPr>
        <p:spPr>
          <a:xfrm>
            <a:off x="3739353" y="343527"/>
            <a:ext cx="423870" cy="369332"/>
          </a:xfrm>
          <a:prstGeom prst="rect">
            <a:avLst/>
          </a:prstGeom>
          <a:noFill/>
        </p:spPr>
        <p:txBody>
          <a:bodyPr wrap="square" rtlCol="0">
            <a:spAutoFit/>
          </a:bodyPr>
          <a:lstStyle/>
          <a:p>
            <a:r>
              <a:rPr lang="en-US" dirty="0"/>
              <a:t>B</a:t>
            </a:r>
          </a:p>
        </p:txBody>
      </p:sp>
      <p:sp>
        <p:nvSpPr>
          <p:cNvPr id="44" name="TextBox 43"/>
          <p:cNvSpPr txBox="1"/>
          <p:nvPr/>
        </p:nvSpPr>
        <p:spPr>
          <a:xfrm>
            <a:off x="271263" y="7948089"/>
            <a:ext cx="6991547" cy="1785104"/>
          </a:xfrm>
          <a:prstGeom prst="rect">
            <a:avLst/>
          </a:prstGeom>
          <a:noFill/>
        </p:spPr>
        <p:txBody>
          <a:bodyPr wrap="square" rtlCol="0">
            <a:spAutoFit/>
          </a:bodyPr>
          <a:lstStyle/>
          <a:p>
            <a:r>
              <a:rPr lang="en-US" sz="1000" b="1" dirty="0">
                <a:ea typeface="Arial" charset="0"/>
                <a:cs typeface="Arial" charset="0"/>
              </a:rPr>
              <a:t>Supplementary Figure 3. HSPCs proliferate and differentiate into antigen-presenting cells in the presence of T cell-released soluble factors. </a:t>
            </a:r>
            <a:r>
              <a:rPr lang="en-US" sz="1000" dirty="0">
                <a:ea typeface="Arial" charset="0"/>
                <a:cs typeface="Arial" charset="0"/>
              </a:rPr>
              <a:t>A). Bar graph represents absolute count flow cytometry of total number of HSPC-derived cells per well after 3d of supernatant transfer conditioned media. P0-least proliferative population, P6-most proliferative population. Cells initially gated on CellTrace Violet population for bar graph. B-C). Bar graphs represents flow cytometry of HSPC-derived CD11c</a:t>
            </a:r>
            <a:r>
              <a:rPr lang="en-US" sz="1000" baseline="30000" dirty="0">
                <a:ea typeface="Arial" charset="0"/>
                <a:cs typeface="Arial" charset="0"/>
              </a:rPr>
              <a:t>+</a:t>
            </a:r>
            <a:r>
              <a:rPr lang="en-US" sz="1000" dirty="0">
                <a:ea typeface="Arial" charset="0"/>
                <a:cs typeface="Arial" charset="0"/>
              </a:rPr>
              <a:t>MHCII</a:t>
            </a:r>
            <a:r>
              <a:rPr lang="en-US" sz="1000" baseline="30000" dirty="0">
                <a:ea typeface="Arial" charset="0"/>
                <a:cs typeface="Arial" charset="0"/>
              </a:rPr>
              <a:t>+</a:t>
            </a:r>
            <a:r>
              <a:rPr lang="en-US" sz="1000" dirty="0">
                <a:ea typeface="Arial" charset="0"/>
                <a:cs typeface="Arial" charset="0"/>
              </a:rPr>
              <a:t> cells and CD86</a:t>
            </a:r>
            <a:r>
              <a:rPr lang="en-US" sz="1000" baseline="30000" dirty="0">
                <a:ea typeface="Arial" charset="0"/>
                <a:cs typeface="Arial" charset="0"/>
              </a:rPr>
              <a:t>+</a:t>
            </a:r>
            <a:r>
              <a:rPr lang="en-US" sz="1000" dirty="0">
                <a:ea typeface="Arial" charset="0"/>
                <a:cs typeface="Arial" charset="0"/>
              </a:rPr>
              <a:t>MHCII</a:t>
            </a:r>
            <a:r>
              <a:rPr lang="en-US" sz="1000" baseline="30000" dirty="0">
                <a:ea typeface="Arial" charset="0"/>
                <a:cs typeface="Arial" charset="0"/>
              </a:rPr>
              <a:t>+</a:t>
            </a:r>
            <a:r>
              <a:rPr lang="en-US" sz="1000" dirty="0">
                <a:ea typeface="Arial" charset="0"/>
                <a:cs typeface="Arial" charset="0"/>
              </a:rPr>
              <a:t> cells. Cells initially gated on CellTrace Violet population for bar graph. Data indicate that HSPCs proliferate and differentiate into CD11c</a:t>
            </a:r>
            <a:r>
              <a:rPr lang="en-US" sz="1000" baseline="30000" dirty="0">
                <a:ea typeface="Arial" charset="0"/>
                <a:cs typeface="Arial" charset="0"/>
              </a:rPr>
              <a:t>+</a:t>
            </a:r>
            <a:r>
              <a:rPr lang="en-US" sz="1000" dirty="0">
                <a:ea typeface="Arial" charset="0"/>
                <a:cs typeface="Arial" charset="0"/>
              </a:rPr>
              <a:t>MHCII</a:t>
            </a:r>
            <a:r>
              <a:rPr lang="en-US" sz="1000" baseline="30000" dirty="0">
                <a:ea typeface="Arial" charset="0"/>
                <a:cs typeface="Arial" charset="0"/>
              </a:rPr>
              <a:t>+</a:t>
            </a:r>
            <a:r>
              <a:rPr lang="en-US" sz="1000" dirty="0">
                <a:ea typeface="Arial" charset="0"/>
                <a:cs typeface="Arial" charset="0"/>
              </a:rPr>
              <a:t>CD86</a:t>
            </a:r>
            <a:r>
              <a:rPr lang="en-US" sz="1000" baseline="30000" dirty="0">
                <a:ea typeface="Arial" charset="0"/>
                <a:cs typeface="Arial" charset="0"/>
              </a:rPr>
              <a:t>+</a:t>
            </a:r>
            <a:r>
              <a:rPr lang="en-US" sz="1000" dirty="0">
                <a:ea typeface="Arial" charset="0"/>
                <a:cs typeface="Arial" charset="0"/>
              </a:rPr>
              <a:t> cells after treatment with supernatants from WT </a:t>
            </a:r>
            <a:r>
              <a:rPr lang="en-US" sz="1000" dirty="0" err="1">
                <a:ea typeface="Arial" charset="0"/>
                <a:cs typeface="Arial" charset="0"/>
              </a:rPr>
              <a:t>TCs+ttRNA</a:t>
            </a:r>
            <a:r>
              <a:rPr lang="en-US" sz="1000" dirty="0">
                <a:ea typeface="Arial" charset="0"/>
                <a:cs typeface="Arial" charset="0"/>
              </a:rPr>
              <a:t> DC co-culture. D). FACS Gating strategy for labeled/unlabeled population. Left is unlabeled T Cells, right is a mix of CTV-labeled HSPCs and unlabeled T cells. E). Gating strategy for dividing populations. Top row is HSPCs after 1 day of culture in conditioned media, bottom row is HSPCs after 3 days of culture in conditioned media. Conditioned media type is listed above each column. Population gates drawn based on early and late aggregation of cells within proliferative peaks. Experiment performed twice. All data represent the mean +/-SD. *P&lt;.05, **P&lt;.01, ***P&lt;.001, ****P&lt;.0001, by unpaired students </a:t>
            </a:r>
            <a:r>
              <a:rPr lang="en-US" sz="1000" i="1" dirty="0">
                <a:ea typeface="Arial" charset="0"/>
                <a:cs typeface="Arial" charset="0"/>
              </a:rPr>
              <a:t>t</a:t>
            </a:r>
            <a:r>
              <a:rPr lang="en-US" sz="1000" dirty="0">
                <a:ea typeface="Arial" charset="0"/>
                <a:cs typeface="Arial" charset="0"/>
              </a:rPr>
              <a:t> test for in-vitro studies (n=3).</a:t>
            </a:r>
            <a:endParaRPr lang="en-US" sz="1000" b="1" dirty="0">
              <a:ea typeface="Arial" charset="0"/>
              <a:cs typeface="Arial" charset="0"/>
            </a:endParaRPr>
          </a:p>
        </p:txBody>
      </p:sp>
      <p:sp>
        <p:nvSpPr>
          <p:cNvPr id="8" name="TextBox 7">
            <a:extLst>
              <a:ext uri="{FF2B5EF4-FFF2-40B4-BE49-F238E27FC236}">
                <a16:creationId xmlns:a16="http://schemas.microsoft.com/office/drawing/2014/main" id="{D28B306C-5A9E-EF46-82C9-EAA695B05DFE}"/>
              </a:ext>
            </a:extLst>
          </p:cNvPr>
          <p:cNvSpPr txBox="1"/>
          <p:nvPr/>
        </p:nvSpPr>
        <p:spPr>
          <a:xfrm>
            <a:off x="3424716" y="2472154"/>
            <a:ext cx="423870" cy="369332"/>
          </a:xfrm>
          <a:prstGeom prst="rect">
            <a:avLst/>
          </a:prstGeom>
          <a:noFill/>
        </p:spPr>
        <p:txBody>
          <a:bodyPr wrap="square" rtlCol="0">
            <a:spAutoFit/>
          </a:bodyPr>
          <a:lstStyle/>
          <a:p>
            <a:r>
              <a:rPr lang="en-US" dirty="0"/>
              <a:t>D</a:t>
            </a:r>
          </a:p>
        </p:txBody>
      </p:sp>
      <p:sp>
        <p:nvSpPr>
          <p:cNvPr id="9" name="TextBox 8">
            <a:extLst>
              <a:ext uri="{FF2B5EF4-FFF2-40B4-BE49-F238E27FC236}">
                <a16:creationId xmlns:a16="http://schemas.microsoft.com/office/drawing/2014/main" id="{A514D025-4F27-944D-BE45-3464528C8625}"/>
              </a:ext>
            </a:extLst>
          </p:cNvPr>
          <p:cNvSpPr txBox="1"/>
          <p:nvPr/>
        </p:nvSpPr>
        <p:spPr>
          <a:xfrm>
            <a:off x="358268" y="4735735"/>
            <a:ext cx="423870" cy="369332"/>
          </a:xfrm>
          <a:prstGeom prst="rect">
            <a:avLst/>
          </a:prstGeom>
          <a:noFill/>
        </p:spPr>
        <p:txBody>
          <a:bodyPr wrap="square" rtlCol="0">
            <a:spAutoFit/>
          </a:bodyPr>
          <a:lstStyle/>
          <a:p>
            <a:r>
              <a:rPr lang="en-US" dirty="0"/>
              <a:t>E</a:t>
            </a:r>
          </a:p>
        </p:txBody>
      </p:sp>
      <p:sp>
        <p:nvSpPr>
          <p:cNvPr id="10" name="TextBox 9">
            <a:extLst>
              <a:ext uri="{FF2B5EF4-FFF2-40B4-BE49-F238E27FC236}">
                <a16:creationId xmlns:a16="http://schemas.microsoft.com/office/drawing/2014/main" id="{5AF78A41-ACB0-E54A-B2D1-D6DE81DF30E2}"/>
              </a:ext>
            </a:extLst>
          </p:cNvPr>
          <p:cNvSpPr txBox="1"/>
          <p:nvPr/>
        </p:nvSpPr>
        <p:spPr>
          <a:xfrm>
            <a:off x="1368090" y="4535124"/>
            <a:ext cx="1342034" cy="369332"/>
          </a:xfrm>
          <a:prstGeom prst="rect">
            <a:avLst/>
          </a:prstGeom>
          <a:noFill/>
        </p:spPr>
        <p:txBody>
          <a:bodyPr wrap="none" rtlCol="0">
            <a:spAutoFit/>
          </a:bodyPr>
          <a:lstStyle/>
          <a:p>
            <a:r>
              <a:rPr lang="en-US" dirty="0"/>
              <a:t>HSPCs alone</a:t>
            </a:r>
          </a:p>
        </p:txBody>
      </p:sp>
      <p:sp>
        <p:nvSpPr>
          <p:cNvPr id="11" name="TextBox 10">
            <a:extLst>
              <a:ext uri="{FF2B5EF4-FFF2-40B4-BE49-F238E27FC236}">
                <a16:creationId xmlns:a16="http://schemas.microsoft.com/office/drawing/2014/main" id="{25F1D066-369A-D448-9B6F-53F9DBE6D91A}"/>
              </a:ext>
            </a:extLst>
          </p:cNvPr>
          <p:cNvSpPr txBox="1"/>
          <p:nvPr/>
        </p:nvSpPr>
        <p:spPr>
          <a:xfrm>
            <a:off x="2924487" y="4535124"/>
            <a:ext cx="1151213" cy="369332"/>
          </a:xfrm>
          <a:prstGeom prst="rect">
            <a:avLst/>
          </a:prstGeom>
          <a:noFill/>
        </p:spPr>
        <p:txBody>
          <a:bodyPr wrap="none" rtlCol="0">
            <a:spAutoFit/>
          </a:bodyPr>
          <a:lstStyle/>
          <a:p>
            <a:r>
              <a:rPr lang="en-US" dirty="0"/>
              <a:t>ttRNA DCs</a:t>
            </a:r>
          </a:p>
        </p:txBody>
      </p:sp>
      <p:sp>
        <p:nvSpPr>
          <p:cNvPr id="12" name="TextBox 11">
            <a:extLst>
              <a:ext uri="{FF2B5EF4-FFF2-40B4-BE49-F238E27FC236}">
                <a16:creationId xmlns:a16="http://schemas.microsoft.com/office/drawing/2014/main" id="{DA4AD7A2-6EB9-E44C-A8CE-77A4A4C6F160}"/>
              </a:ext>
            </a:extLst>
          </p:cNvPr>
          <p:cNvSpPr txBox="1"/>
          <p:nvPr/>
        </p:nvSpPr>
        <p:spPr>
          <a:xfrm>
            <a:off x="4616102" y="4533963"/>
            <a:ext cx="505331" cy="369332"/>
          </a:xfrm>
          <a:prstGeom prst="rect">
            <a:avLst/>
          </a:prstGeom>
          <a:noFill/>
        </p:spPr>
        <p:txBody>
          <a:bodyPr wrap="none" rtlCol="0">
            <a:spAutoFit/>
          </a:bodyPr>
          <a:lstStyle/>
          <a:p>
            <a:r>
              <a:rPr lang="en-US" dirty="0"/>
              <a:t>TCs</a:t>
            </a:r>
          </a:p>
        </p:txBody>
      </p:sp>
      <p:sp>
        <p:nvSpPr>
          <p:cNvPr id="13" name="TextBox 12">
            <a:extLst>
              <a:ext uri="{FF2B5EF4-FFF2-40B4-BE49-F238E27FC236}">
                <a16:creationId xmlns:a16="http://schemas.microsoft.com/office/drawing/2014/main" id="{B93C575D-FACD-1546-9D06-506D6CFBA322}"/>
              </a:ext>
            </a:extLst>
          </p:cNvPr>
          <p:cNvSpPr txBox="1"/>
          <p:nvPr/>
        </p:nvSpPr>
        <p:spPr>
          <a:xfrm>
            <a:off x="5440117" y="4509819"/>
            <a:ext cx="1587294" cy="369332"/>
          </a:xfrm>
          <a:prstGeom prst="rect">
            <a:avLst/>
          </a:prstGeom>
          <a:noFill/>
        </p:spPr>
        <p:txBody>
          <a:bodyPr wrap="none" rtlCol="0">
            <a:spAutoFit/>
          </a:bodyPr>
          <a:lstStyle/>
          <a:p>
            <a:r>
              <a:rPr lang="en-US" dirty="0" err="1"/>
              <a:t>TCs+ttRNA</a:t>
            </a:r>
            <a:r>
              <a:rPr lang="en-US" dirty="0"/>
              <a:t> DCs</a:t>
            </a:r>
          </a:p>
        </p:txBody>
      </p:sp>
      <p:sp>
        <p:nvSpPr>
          <p:cNvPr id="14" name="TextBox 13">
            <a:extLst>
              <a:ext uri="{FF2B5EF4-FFF2-40B4-BE49-F238E27FC236}">
                <a16:creationId xmlns:a16="http://schemas.microsoft.com/office/drawing/2014/main" id="{8150F436-1C0B-FA4F-B0D8-CE83025AF186}"/>
              </a:ext>
            </a:extLst>
          </p:cNvPr>
          <p:cNvSpPr txBox="1"/>
          <p:nvPr/>
        </p:nvSpPr>
        <p:spPr>
          <a:xfrm>
            <a:off x="516186" y="5236932"/>
            <a:ext cx="707758" cy="369332"/>
          </a:xfrm>
          <a:prstGeom prst="rect">
            <a:avLst/>
          </a:prstGeom>
          <a:noFill/>
        </p:spPr>
        <p:txBody>
          <a:bodyPr wrap="none" rtlCol="0">
            <a:spAutoFit/>
          </a:bodyPr>
          <a:lstStyle/>
          <a:p>
            <a:r>
              <a:rPr lang="en-US" dirty="0"/>
              <a:t>Day 1</a:t>
            </a:r>
          </a:p>
        </p:txBody>
      </p:sp>
      <p:sp>
        <p:nvSpPr>
          <p:cNvPr id="15" name="TextBox 14">
            <a:extLst>
              <a:ext uri="{FF2B5EF4-FFF2-40B4-BE49-F238E27FC236}">
                <a16:creationId xmlns:a16="http://schemas.microsoft.com/office/drawing/2014/main" id="{5835BA37-FB4E-3D45-ACA4-6CE39080EFAF}"/>
              </a:ext>
            </a:extLst>
          </p:cNvPr>
          <p:cNvSpPr txBox="1"/>
          <p:nvPr/>
        </p:nvSpPr>
        <p:spPr>
          <a:xfrm>
            <a:off x="516186" y="6664212"/>
            <a:ext cx="707758" cy="369332"/>
          </a:xfrm>
          <a:prstGeom prst="rect">
            <a:avLst/>
          </a:prstGeom>
          <a:noFill/>
        </p:spPr>
        <p:txBody>
          <a:bodyPr wrap="none" rtlCol="0">
            <a:spAutoFit/>
          </a:bodyPr>
          <a:lstStyle/>
          <a:p>
            <a:r>
              <a:rPr lang="en-US" dirty="0"/>
              <a:t>Day 3</a:t>
            </a:r>
          </a:p>
        </p:txBody>
      </p:sp>
      <p:pic>
        <p:nvPicPr>
          <p:cNvPr id="16" name="Picture 15">
            <a:extLst>
              <a:ext uri="{FF2B5EF4-FFF2-40B4-BE49-F238E27FC236}">
                <a16:creationId xmlns:a16="http://schemas.microsoft.com/office/drawing/2014/main" id="{7C5BA2BC-CC7F-B349-A4DB-A2B0BD39273F}"/>
              </a:ext>
            </a:extLst>
          </p:cNvPr>
          <p:cNvPicPr>
            <a:picLocks noChangeAspect="1"/>
          </p:cNvPicPr>
          <p:nvPr/>
        </p:nvPicPr>
        <p:blipFill>
          <a:blip r:embed="rId4"/>
          <a:stretch>
            <a:fillRect/>
          </a:stretch>
        </p:blipFill>
        <p:spPr>
          <a:xfrm>
            <a:off x="1137324" y="4797327"/>
            <a:ext cx="5780182" cy="2913142"/>
          </a:xfrm>
          <a:prstGeom prst="rect">
            <a:avLst/>
          </a:prstGeom>
        </p:spPr>
      </p:pic>
      <p:pic>
        <p:nvPicPr>
          <p:cNvPr id="17" name="Picture 16">
            <a:extLst>
              <a:ext uri="{FF2B5EF4-FFF2-40B4-BE49-F238E27FC236}">
                <a16:creationId xmlns:a16="http://schemas.microsoft.com/office/drawing/2014/main" id="{9C9EAAC9-D432-FC47-AEEE-81A3A4A1AFFA}"/>
              </a:ext>
            </a:extLst>
          </p:cNvPr>
          <p:cNvPicPr>
            <a:picLocks noChangeAspect="1"/>
          </p:cNvPicPr>
          <p:nvPr/>
        </p:nvPicPr>
        <p:blipFill>
          <a:blip r:embed="rId5"/>
          <a:stretch>
            <a:fillRect/>
          </a:stretch>
        </p:blipFill>
        <p:spPr>
          <a:xfrm>
            <a:off x="3858110" y="3015667"/>
            <a:ext cx="2732088" cy="1371508"/>
          </a:xfrm>
          <a:prstGeom prst="rect">
            <a:avLst/>
          </a:prstGeom>
        </p:spPr>
      </p:pic>
      <p:sp>
        <p:nvSpPr>
          <p:cNvPr id="18" name="TextBox 17">
            <a:extLst>
              <a:ext uri="{FF2B5EF4-FFF2-40B4-BE49-F238E27FC236}">
                <a16:creationId xmlns:a16="http://schemas.microsoft.com/office/drawing/2014/main" id="{BDD1080D-F693-5846-BD84-D05FD0D44B46}"/>
              </a:ext>
            </a:extLst>
          </p:cNvPr>
          <p:cNvSpPr txBox="1"/>
          <p:nvPr/>
        </p:nvSpPr>
        <p:spPr>
          <a:xfrm>
            <a:off x="3756862" y="2749901"/>
            <a:ext cx="1566374" cy="369332"/>
          </a:xfrm>
          <a:prstGeom prst="rect">
            <a:avLst/>
          </a:prstGeom>
          <a:noFill/>
        </p:spPr>
        <p:txBody>
          <a:bodyPr wrap="square" rtlCol="0">
            <a:spAutoFit/>
          </a:bodyPr>
          <a:lstStyle/>
          <a:p>
            <a:r>
              <a:rPr lang="en-US" dirty="0"/>
              <a:t>Unlabeled TCs</a:t>
            </a:r>
          </a:p>
        </p:txBody>
      </p:sp>
      <p:sp>
        <p:nvSpPr>
          <p:cNvPr id="19" name="TextBox 18">
            <a:extLst>
              <a:ext uri="{FF2B5EF4-FFF2-40B4-BE49-F238E27FC236}">
                <a16:creationId xmlns:a16="http://schemas.microsoft.com/office/drawing/2014/main" id="{9F5F2F62-EFC6-2349-AE98-84A2DAD3C2A9}"/>
              </a:ext>
            </a:extLst>
          </p:cNvPr>
          <p:cNvSpPr txBox="1"/>
          <p:nvPr/>
        </p:nvSpPr>
        <p:spPr>
          <a:xfrm>
            <a:off x="5357366" y="2569323"/>
            <a:ext cx="1610890" cy="523220"/>
          </a:xfrm>
          <a:prstGeom prst="rect">
            <a:avLst/>
          </a:prstGeom>
          <a:noFill/>
        </p:spPr>
        <p:txBody>
          <a:bodyPr wrap="none" rtlCol="0">
            <a:spAutoFit/>
          </a:bodyPr>
          <a:lstStyle/>
          <a:p>
            <a:r>
              <a:rPr lang="en-US" sz="1400" dirty="0"/>
              <a:t>CTV-labeled HSPCs</a:t>
            </a:r>
          </a:p>
          <a:p>
            <a:r>
              <a:rPr lang="en-US" sz="1400" dirty="0"/>
              <a:t>+ unlabeled TCs</a:t>
            </a:r>
          </a:p>
        </p:txBody>
      </p:sp>
      <p:sp>
        <p:nvSpPr>
          <p:cNvPr id="20" name="TextBox 19">
            <a:extLst>
              <a:ext uri="{FF2B5EF4-FFF2-40B4-BE49-F238E27FC236}">
                <a16:creationId xmlns:a16="http://schemas.microsoft.com/office/drawing/2014/main" id="{6EBDB6F3-9172-2F41-BA13-3B430A7D5CF9}"/>
              </a:ext>
            </a:extLst>
          </p:cNvPr>
          <p:cNvSpPr txBox="1"/>
          <p:nvPr/>
        </p:nvSpPr>
        <p:spPr>
          <a:xfrm>
            <a:off x="358268" y="2369988"/>
            <a:ext cx="423870" cy="369332"/>
          </a:xfrm>
          <a:prstGeom prst="rect">
            <a:avLst/>
          </a:prstGeom>
          <a:noFill/>
        </p:spPr>
        <p:txBody>
          <a:bodyPr wrap="square" rtlCol="0">
            <a:spAutoFit/>
          </a:bodyPr>
          <a:lstStyle/>
          <a:p>
            <a:r>
              <a:rPr lang="en-US" dirty="0"/>
              <a:t>C</a:t>
            </a:r>
          </a:p>
        </p:txBody>
      </p:sp>
      <p:pic>
        <p:nvPicPr>
          <p:cNvPr id="3" name="Picture 2">
            <a:extLst>
              <a:ext uri="{FF2B5EF4-FFF2-40B4-BE49-F238E27FC236}">
                <a16:creationId xmlns:a16="http://schemas.microsoft.com/office/drawing/2014/main" id="{E75C09DD-EC2F-034C-9CC8-B01A24555B6F}"/>
              </a:ext>
            </a:extLst>
          </p:cNvPr>
          <p:cNvPicPr>
            <a:picLocks noChangeAspect="1"/>
          </p:cNvPicPr>
          <p:nvPr/>
        </p:nvPicPr>
        <p:blipFill>
          <a:blip r:embed="rId6"/>
          <a:stretch>
            <a:fillRect/>
          </a:stretch>
        </p:blipFill>
        <p:spPr>
          <a:xfrm>
            <a:off x="3960366" y="462462"/>
            <a:ext cx="2794000" cy="2133600"/>
          </a:xfrm>
          <a:prstGeom prst="rect">
            <a:avLst/>
          </a:prstGeom>
        </p:spPr>
      </p:pic>
    </p:spTree>
    <p:extLst>
      <p:ext uri="{BB962C8B-B14F-4D97-AF65-F5344CB8AC3E}">
        <p14:creationId xmlns:p14="http://schemas.microsoft.com/office/powerpoint/2010/main" val="9641595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29903</TotalTime>
  <Words>280</Words>
  <Application>Microsoft Macintosh PowerPoint</Application>
  <PresentationFormat>Custom</PresentationFormat>
  <Paragraphs>15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Adoptive T Cell Therapy Drives Intratumoral Dendritic Cell Differentiation</dc:title>
  <dc:creator>Wildes,Tyler J</dc:creator>
  <cp:lastModifiedBy>Wildes,Tyler J</cp:lastModifiedBy>
  <cp:revision>1246</cp:revision>
  <cp:lastPrinted>2018-03-26T17:42:02Z</cp:lastPrinted>
  <dcterms:created xsi:type="dcterms:W3CDTF">2016-09-16T19:30:25Z</dcterms:created>
  <dcterms:modified xsi:type="dcterms:W3CDTF">2018-04-14T13:00:34Z</dcterms:modified>
</cp:coreProperties>
</file>