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50" r:id="rId2"/>
    <p:sldId id="342" r:id="rId3"/>
    <p:sldId id="356" r:id="rId4"/>
    <p:sldId id="349" r:id="rId5"/>
    <p:sldId id="355" r:id="rId6"/>
    <p:sldId id="343" r:id="rId7"/>
  </p:sldIdLst>
  <p:sldSz cx="6858000" cy="9144000" type="screen4x3"/>
  <p:notesSz cx="9934575" cy="68024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012">
          <p15:clr>
            <a:srgbClr val="A4A3A4"/>
          </p15:clr>
        </p15:guide>
        <p15:guide id="4" pos="2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59" autoAdjust="0"/>
    <p:restoredTop sz="63766" autoAdjust="0"/>
  </p:normalViewPr>
  <p:slideViewPr>
    <p:cSldViewPr>
      <p:cViewPr>
        <p:scale>
          <a:sx n="91" d="100"/>
          <a:sy n="91" d="100"/>
        </p:scale>
        <p:origin x="-3456" y="-12"/>
      </p:cViewPr>
      <p:guideLst>
        <p:guide orient="horz" pos="2880"/>
        <p:guide orient="horz" pos="5012"/>
        <p:guide pos="2160"/>
        <p:guide pos="2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305369" cy="340231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6889" y="3"/>
            <a:ext cx="4305368" cy="340231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650B4CCA-4BA4-4B1D-BCE7-5DDE9F3BE58E}" type="datetimeFigureOut">
              <a:rPr lang="ko-KR" altLang="en-US" smtClean="0"/>
              <a:pPr/>
              <a:t>2016-07-21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6461123"/>
            <a:ext cx="4305369" cy="340231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6889" y="6461123"/>
            <a:ext cx="4305368" cy="340231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36E1B769-A4AB-48F7-B628-C5AFB6FC7EA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4450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4981" cy="340122"/>
          </a:xfrm>
          <a:prstGeom prst="rect">
            <a:avLst/>
          </a:prstGeom>
        </p:spPr>
        <p:txBody>
          <a:bodyPr vert="horz" lIns="91367" tIns="45684" rIns="91367" bIns="45684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7300" y="1"/>
            <a:ext cx="4304981" cy="340122"/>
          </a:xfrm>
          <a:prstGeom prst="rect">
            <a:avLst/>
          </a:prstGeom>
        </p:spPr>
        <p:txBody>
          <a:bodyPr vert="horz" lIns="91367" tIns="45684" rIns="91367" bIns="45684" rtlCol="0"/>
          <a:lstStyle>
            <a:lvl1pPr algn="r">
              <a:defRPr sz="1200"/>
            </a:lvl1pPr>
          </a:lstStyle>
          <a:p>
            <a:fld id="{0F31C450-FA99-4920-BCD7-B0CC99D8E026}" type="datetimeFigureOut">
              <a:rPr lang="ko-KR" altLang="en-US" smtClean="0"/>
              <a:pPr/>
              <a:t>2016-07-21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11613" y="511175"/>
            <a:ext cx="19113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4" rIns="91367" bIns="45684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462" y="3231160"/>
            <a:ext cx="7947659" cy="3061097"/>
          </a:xfrm>
          <a:prstGeom prst="rect">
            <a:avLst/>
          </a:prstGeom>
        </p:spPr>
        <p:txBody>
          <a:bodyPr vert="horz" lIns="91367" tIns="45684" rIns="91367" bIns="45684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5" y="6461137"/>
            <a:ext cx="4304981" cy="340122"/>
          </a:xfrm>
          <a:prstGeom prst="rect">
            <a:avLst/>
          </a:prstGeom>
        </p:spPr>
        <p:txBody>
          <a:bodyPr vert="horz" lIns="91367" tIns="45684" rIns="91367" bIns="45684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7300" y="6461137"/>
            <a:ext cx="4304981" cy="340122"/>
          </a:xfrm>
          <a:prstGeom prst="rect">
            <a:avLst/>
          </a:prstGeom>
        </p:spPr>
        <p:txBody>
          <a:bodyPr vert="horz" lIns="91367" tIns="45684" rIns="91367" bIns="45684" rtlCol="0" anchor="b"/>
          <a:lstStyle>
            <a:lvl1pPr algn="r">
              <a:defRPr sz="1200"/>
            </a:lvl1pPr>
          </a:lstStyle>
          <a:p>
            <a:fld id="{6A4BB14A-FA3E-4CB2-9EBE-541413D504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820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(B) Bar graphs depicting quantitated</a:t>
            </a:r>
            <a:r>
              <a:rPr lang="en-US" altLang="ko-KR" baseline="0" dirty="0" smtClean="0"/>
              <a:t> CD4 (left) and CD8 (right) T cells in epithelium (EP) and lamina </a:t>
            </a:r>
            <a:r>
              <a:rPr lang="en-US" altLang="ko-KR" baseline="0" dirty="0" err="1" smtClean="0"/>
              <a:t>propria</a:t>
            </a:r>
            <a:r>
              <a:rPr lang="en-US" altLang="ko-KR" baseline="0" dirty="0" smtClean="0"/>
              <a:t> (LP). Data from bar graphs are means of 10 regions of interest (ROIs) quantitated per tissue compartment per subject.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Materials and methods</a:t>
            </a:r>
          </a:p>
          <a:p>
            <a:r>
              <a:rPr lang="en-US" altLang="ko-KR" baseline="0" dirty="0" smtClean="0"/>
              <a:t>Quantitation of tissue immune cells in </a:t>
            </a:r>
            <a:r>
              <a:rPr lang="en-US" altLang="ko-KR" baseline="0" dirty="0" err="1" smtClean="0"/>
              <a:t>immunohistologic</a:t>
            </a:r>
            <a:r>
              <a:rPr lang="en-US" altLang="ko-KR" baseline="0" dirty="0" smtClean="0"/>
              <a:t> sections</a:t>
            </a:r>
          </a:p>
          <a:p>
            <a:pPr defTabSz="913851"/>
            <a:r>
              <a:rPr lang="en-US" altLang="ko-KR" baseline="0" dirty="0" smtClean="0"/>
              <a:t>CD4 and CD8 was quantitated by normalization against the area of the ROI (</a:t>
            </a:r>
            <a:r>
              <a:rPr lang="el-GR" altLang="ko-KR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μ</a:t>
            </a:r>
            <a:r>
              <a:rPr lang="en-US" altLang="ko-KR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n-US" altLang="ko-KR" baseline="30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altLang="ko-KR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 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BB14A-FA3E-4CB2-9EBE-541413D504F5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115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1" y="2840570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6925-2236-49C9-AA32-CD7F74C719DC}" type="datetimeFigureOut">
              <a:rPr lang="ko-KR" altLang="en-US" smtClean="0"/>
              <a:pPr/>
              <a:t>2016-07-21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54A-0837-440E-B13B-2716A71E19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55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6925-2236-49C9-AA32-CD7F74C719DC}" type="datetimeFigureOut">
              <a:rPr lang="ko-KR" altLang="en-US" smtClean="0"/>
              <a:pPr/>
              <a:t>2016-07-21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54A-0837-440E-B13B-2716A71E19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890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40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6925-2236-49C9-AA32-CD7F74C719DC}" type="datetimeFigureOut">
              <a:rPr lang="ko-KR" altLang="en-US" smtClean="0"/>
              <a:pPr/>
              <a:t>2016-07-21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54A-0837-440E-B13B-2716A71E19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15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6925-2236-49C9-AA32-CD7F74C719DC}" type="datetimeFigureOut">
              <a:rPr lang="ko-KR" altLang="en-US" smtClean="0"/>
              <a:pPr/>
              <a:t>2016-07-21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54A-0837-440E-B13B-2716A71E19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27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25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6925-2236-49C9-AA32-CD7F74C719DC}" type="datetimeFigureOut">
              <a:rPr lang="ko-KR" altLang="en-US" smtClean="0"/>
              <a:pPr/>
              <a:t>2016-07-21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54A-0837-440E-B13B-2716A71E19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8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9" y="2844805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5" y="2844805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6925-2236-49C9-AA32-CD7F74C719DC}" type="datetimeFigureOut">
              <a:rPr lang="ko-KR" altLang="en-US" smtClean="0"/>
              <a:pPr/>
              <a:t>2016-07-21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54A-0837-440E-B13B-2716A71E19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590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6925-2236-49C9-AA32-CD7F74C719DC}" type="datetimeFigureOut">
              <a:rPr lang="ko-KR" altLang="en-US" smtClean="0"/>
              <a:pPr/>
              <a:t>2016-07-21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54A-0837-440E-B13B-2716A71E19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07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6925-2236-49C9-AA32-CD7F74C719DC}" type="datetimeFigureOut">
              <a:rPr lang="ko-KR" altLang="en-US" smtClean="0"/>
              <a:pPr/>
              <a:t>2016-07-21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54A-0837-440E-B13B-2716A71E19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6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6925-2236-49C9-AA32-CD7F74C719DC}" type="datetimeFigureOut">
              <a:rPr lang="ko-KR" altLang="en-US" smtClean="0"/>
              <a:pPr/>
              <a:t>2016-07-21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54A-0837-440E-B13B-2716A71E19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38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64074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1913474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6925-2236-49C9-AA32-CD7F74C719DC}" type="datetimeFigureOut">
              <a:rPr lang="ko-KR" altLang="en-US" smtClean="0"/>
              <a:pPr/>
              <a:t>2016-07-21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54A-0837-440E-B13B-2716A71E19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18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5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6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6925-2236-49C9-AA32-CD7F74C719DC}" type="datetimeFigureOut">
              <a:rPr lang="ko-KR" altLang="en-US" smtClean="0"/>
              <a:pPr/>
              <a:t>2016-07-21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5254A-0837-440E-B13B-2716A71E19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50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8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6925-2236-49C9-AA32-CD7F74C719DC}" type="datetimeFigureOut">
              <a:rPr lang="ko-KR" altLang="en-US" smtClean="0"/>
              <a:pPr/>
              <a:t>2016-07-21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1" y="8475141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254A-0837-440E-B13B-2716A71E197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736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3.e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png"/><Relationship Id="rId4" Type="http://schemas.openxmlformats.org/officeDocument/2006/relationships/image" Target="../media/image7.emf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8.png"/><Relationship Id="rId4" Type="http://schemas.openxmlformats.org/officeDocument/2006/relationships/image" Target="../media/image13.emf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3.png"/><Relationship Id="rId4" Type="http://schemas.openxmlformats.org/officeDocument/2006/relationships/image" Target="../media/image19.emf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" y="107512"/>
            <a:ext cx="25649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400" b="1" dirty="0" smtClean="0">
                <a:latin typeface="Times New Roman" pitchFamily="18" charset="0"/>
                <a:ea typeface="맑은 고딕" pitchFamily="50" charset="-127"/>
              </a:rPr>
              <a:t>Supplementary Figure 1.</a:t>
            </a:r>
            <a:endParaRPr kumimoji="0" lang="en-US" altLang="ko-KR" sz="1400" b="1" dirty="0">
              <a:latin typeface="Times New Roman" pitchFamily="18" charset="0"/>
              <a:ea typeface="맑은 고딕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03482" y="1526347"/>
            <a:ext cx="6249854" cy="2080129"/>
            <a:chOff x="184610" y="1569548"/>
            <a:chExt cx="8131806" cy="2520405"/>
          </a:xfrm>
        </p:grpSpPr>
        <p:sp>
          <p:nvSpPr>
            <p:cNvPr id="8" name="직사각형 7"/>
            <p:cNvSpPr/>
            <p:nvPr/>
          </p:nvSpPr>
          <p:spPr>
            <a:xfrm>
              <a:off x="755576" y="2960804"/>
              <a:ext cx="7560840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9" name="직선 연결선 8"/>
            <p:cNvCxnSpPr>
              <a:stCxn id="8" idx="1"/>
            </p:cNvCxnSpPr>
            <p:nvPr/>
          </p:nvCxnSpPr>
          <p:spPr>
            <a:xfrm flipH="1">
              <a:off x="611560" y="3212832"/>
              <a:ext cx="1440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4610" y="2991365"/>
              <a:ext cx="467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N</a:t>
              </a:r>
              <a:endParaRPr lang="ko-KR" altLang="en-US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444208" y="2960804"/>
              <a:ext cx="1872208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535996" y="2960804"/>
              <a:ext cx="1908212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139952" y="2960804"/>
              <a:ext cx="396044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275856" y="2960804"/>
              <a:ext cx="864096" cy="5040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78149" y="3009730"/>
              <a:ext cx="1921215" cy="410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Human IL-7</a:t>
              </a:r>
              <a:endParaRPr lang="ko-K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직선 화살표 연결선 15"/>
            <p:cNvCxnSpPr/>
            <p:nvPr/>
          </p:nvCxnSpPr>
          <p:spPr>
            <a:xfrm flipV="1">
              <a:off x="3275856" y="3710516"/>
              <a:ext cx="1247600" cy="651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>
              <a:off x="4523456" y="3717032"/>
              <a:ext cx="379296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V="1">
              <a:off x="4139952" y="2024700"/>
              <a:ext cx="0" cy="936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flipV="1">
              <a:off x="6444208" y="2024700"/>
              <a:ext cx="0" cy="936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>
              <a:off x="4112769" y="1952692"/>
              <a:ext cx="232225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>
              <a:off x="6444208" y="1952692"/>
              <a:ext cx="187220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946237" y="1590664"/>
              <a:ext cx="1216985" cy="372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CH2</a:t>
              </a:r>
              <a:endPara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66242" y="1590664"/>
              <a:ext cx="923101" cy="372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CH3</a:t>
              </a:r>
              <a:endPara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직선 연결선 23"/>
            <p:cNvCxnSpPr/>
            <p:nvPr/>
          </p:nvCxnSpPr>
          <p:spPr>
            <a:xfrm flipV="1">
              <a:off x="3275856" y="2024700"/>
              <a:ext cx="0" cy="9361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/>
            <p:nvPr/>
          </p:nvCxnSpPr>
          <p:spPr>
            <a:xfrm>
              <a:off x="3284929" y="1952692"/>
              <a:ext cx="8278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335813" y="1569548"/>
              <a:ext cx="887952" cy="372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ko-K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inge</a:t>
              </a:r>
              <a:endPara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00830" y="3717033"/>
              <a:ext cx="1775049" cy="372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IgD</a:t>
              </a:r>
              <a:endPara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7979" y="3717033"/>
              <a:ext cx="1182742" cy="372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IgG4</a:t>
              </a:r>
              <a:endPara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25909" y="3049481"/>
              <a:ext cx="967109" cy="335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156-185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15358" y="2992742"/>
              <a:ext cx="784939" cy="447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186-</a:t>
              </a:r>
            </a:p>
            <a:p>
              <a:r>
                <a:rPr lang="en-US" altLang="ko-KR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193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31254" y="3049481"/>
              <a:ext cx="1264720" cy="335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194-293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61734" y="3045082"/>
              <a:ext cx="1225951" cy="335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294-400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0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264107"/>
              </p:ext>
            </p:extLst>
          </p:nvPr>
        </p:nvGraphicFramePr>
        <p:xfrm>
          <a:off x="771525" y="946150"/>
          <a:ext cx="3736975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77" name="Prism 5" r:id="rId3" imgW="3584520" imgH="2407680" progId="">
                  <p:embed/>
                </p:oleObj>
              </mc:Choice>
              <mc:Fallback>
                <p:oleObj name="Prism 5" r:id="rId3" imgW="3584520" imgH="2407680" progId="">
                  <p:embed/>
                  <p:pic>
                    <p:nvPicPr>
                      <p:cNvPr id="0" name="Picture 7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946150"/>
                        <a:ext cx="3736975" cy="341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849825" y="2419572"/>
            <a:ext cx="3134253" cy="32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(ng/ml)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1689" y="4263919"/>
            <a:ext cx="2503601" cy="308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 after treatment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9814" y="1589475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4026" y="2788234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0481" y="3181030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" y="107512"/>
            <a:ext cx="25649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400" b="1" dirty="0" smtClean="0">
                <a:latin typeface="Times New Roman" pitchFamily="18" charset="0"/>
                <a:ea typeface="맑은 고딕" pitchFamily="50" charset="-127"/>
              </a:rPr>
              <a:t>Supplementary Figure 2.</a:t>
            </a:r>
            <a:endParaRPr kumimoji="0" lang="en-US" altLang="ko-KR" sz="1400" b="1" dirty="0">
              <a:latin typeface="Times New Roman" pitchFamily="18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57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" y="107512"/>
            <a:ext cx="25649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400" b="1" dirty="0" smtClean="0">
                <a:latin typeface="Times New Roman" pitchFamily="18" charset="0"/>
                <a:ea typeface="맑은 고딕" pitchFamily="50" charset="-127"/>
              </a:rPr>
              <a:t>Supplementary Figure 3.</a:t>
            </a:r>
            <a:endParaRPr kumimoji="0" lang="en-US" altLang="ko-KR" sz="1400" b="1" dirty="0">
              <a:latin typeface="Times New Roman" pitchFamily="18" charset="0"/>
              <a:ea typeface="맑은 고딕" pitchFamily="50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65446" y="3525307"/>
            <a:ext cx="2155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CD4</a:t>
            </a:r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ko-KR" sz="1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CD8</a:t>
            </a:r>
            <a:r>
              <a:rPr lang="en-US" altLang="ko-KR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ko-KR" sz="1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Collagen IV    </a:t>
            </a:r>
            <a:r>
              <a:rPr lang="en-US" altLang="ko-KR" sz="1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DAPI</a:t>
            </a:r>
            <a:endParaRPr lang="ko-KR" altLang="en-US" sz="1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24"/>
          <p:cNvSpPr txBox="1">
            <a:spLocks noChangeArrowheads="1"/>
          </p:cNvSpPr>
          <p:nvPr/>
        </p:nvSpPr>
        <p:spPr bwMode="auto">
          <a:xfrm>
            <a:off x="44624" y="467544"/>
            <a:ext cx="3963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 </a:t>
            </a:r>
            <a:endParaRPr kumimoji="0" lang="en-US" altLang="ko-KR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92696" y="3525307"/>
            <a:ext cx="2809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L: Lumen, E: Epithelial layer, LP: Lamina </a:t>
            </a:r>
            <a:r>
              <a:rPr lang="en-US" altLang="ko-KR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5" name="직선 연결선 84"/>
          <p:cNvCxnSpPr/>
          <p:nvPr/>
        </p:nvCxnSpPr>
        <p:spPr>
          <a:xfrm>
            <a:off x="171452" y="1121262"/>
            <a:ext cx="2087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074094" y="839586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PBS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2" name="직선 연결선 91"/>
          <p:cNvCxnSpPr/>
          <p:nvPr/>
        </p:nvCxnSpPr>
        <p:spPr>
          <a:xfrm>
            <a:off x="2511946" y="1120379"/>
            <a:ext cx="4193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331196" y="840817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IL-7-Fc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76202" y="1325782"/>
            <a:ext cx="2276870" cy="2144450"/>
            <a:chOff x="203048" y="1335307"/>
            <a:chExt cx="2073824" cy="1998444"/>
          </a:xfrm>
        </p:grpSpPr>
        <p:pic>
          <p:nvPicPr>
            <p:cNvPr id="162818" name="Picture 2" descr="F:\실험\IL-7관련실험\HPV and IL-7\exp24. Cervicovagina tissue immunohistochemistry\exp3. revision exp_CD4, CD8 location\20160504_2차\non-IL-7-Fc treated image\CD4,CD8,collagenIV\논문용 그림파일\G1-1 CV 48C #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48" y="1335307"/>
              <a:ext cx="2073824" cy="1998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1516238" y="2051720"/>
              <a:ext cx="515214" cy="28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LP</a:t>
              </a:r>
              <a:endParaRPr lang="ko-KR" alt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7470" y="2399242"/>
              <a:ext cx="249214" cy="28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ko-KR" alt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60028" y="2743488"/>
              <a:ext cx="543068" cy="28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ko-KR" alt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2434605" y="1316588"/>
            <a:ext cx="4363913" cy="2150512"/>
            <a:chOff x="2450387" y="1326468"/>
            <a:chExt cx="4167368" cy="2000946"/>
          </a:xfrm>
        </p:grpSpPr>
        <p:sp>
          <p:nvSpPr>
            <p:cNvPr id="19" name="직사각형 18"/>
            <p:cNvSpPr/>
            <p:nvPr/>
          </p:nvSpPr>
          <p:spPr>
            <a:xfrm>
              <a:off x="3284984" y="1542579"/>
              <a:ext cx="1008112" cy="941189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36123" y="1513474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ko-KR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2708920" y="1475656"/>
              <a:ext cx="1962638" cy="773038"/>
              <a:chOff x="314234" y="5436096"/>
              <a:chExt cx="1962638" cy="773038"/>
            </a:xfrm>
          </p:grpSpPr>
          <p:sp>
            <p:nvSpPr>
              <p:cNvPr id="118" name="TextBox 117"/>
              <p:cNvSpPr txBox="1"/>
              <p:nvPr/>
            </p:nvSpPr>
            <p:spPr>
              <a:xfrm>
                <a:off x="1853127" y="5940152"/>
                <a:ext cx="423745" cy="220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endParaRPr lang="ko-KR" altLang="en-US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458250" y="5988668"/>
                <a:ext cx="194457" cy="220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ko-KR" altLang="en-US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14234" y="5436096"/>
                <a:ext cx="402011" cy="220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LP</a:t>
                </a:r>
                <a:endParaRPr lang="ko-KR" altLang="en-US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2820" name="Picture 4" descr="F:\실험\IL-7관련실험\HPV and IL-7\exp24. Cervicovagina tissue immunohistochemistry\exp3. revision exp_CD4, CD8 location\20160504_2차\IL-7-Fc terated image\CD4,CD8,collagenIV\CD4, CD8 패턴 모두 잘보이는 image\G2-2 CV 48C #7 200x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387" y="1331021"/>
              <a:ext cx="2058733" cy="1993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2588790" y="2138461"/>
              <a:ext cx="423745" cy="22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ko-KR" alt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533016" y="1960030"/>
              <a:ext cx="194457" cy="22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ko-KR" alt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708920" y="1462889"/>
              <a:ext cx="402011" cy="22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LP</a:t>
              </a:r>
              <a:endParaRPr lang="ko-KR" alt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3284984" y="1552290"/>
              <a:ext cx="1008112" cy="941189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2821" name="Picture 5" descr="F:\실험\IL-7관련실험\HPV and IL-7\exp24. Cervicovagina tissue immunohistochemistry\exp3. revision exp_CD4, CD8 location\20160504_2차\IL-7-Fc terated image\CD4,CD8,collagenIV\CD4, CD8 패턴 모두 잘보이는 image\G2-2 CV 48C #7 400x #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072" y="1326468"/>
              <a:ext cx="2073683" cy="2000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직선 연결선 5"/>
            <p:cNvCxnSpPr/>
            <p:nvPr/>
          </p:nvCxnSpPr>
          <p:spPr>
            <a:xfrm>
              <a:off x="4293096" y="2493479"/>
              <a:ext cx="253394" cy="82268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 flipV="1">
              <a:off x="4293096" y="1335307"/>
              <a:ext cx="248573" cy="23781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320220"/>
              </p:ext>
            </p:extLst>
          </p:nvPr>
        </p:nvGraphicFramePr>
        <p:xfrm>
          <a:off x="735013" y="4325491"/>
          <a:ext cx="2017712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79" name="Prism 5" r:id="rId7" imgW="3154680" imgH="2243520" progId="Prism5.Document">
                  <p:embed/>
                </p:oleObj>
              </mc:Choice>
              <mc:Fallback>
                <p:oleObj name="Prism 5" r:id="rId7" imgW="3154680" imgH="2243520" progId="Prism5.Document">
                  <p:embed/>
                  <p:pic>
                    <p:nvPicPr>
                      <p:cNvPr id="0" name="개체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4325491"/>
                        <a:ext cx="2017712" cy="203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091648"/>
              </p:ext>
            </p:extLst>
          </p:nvPr>
        </p:nvGraphicFramePr>
        <p:xfrm>
          <a:off x="4026793" y="4330051"/>
          <a:ext cx="2040979" cy="2031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80" name="Prism 5" r:id="rId9" imgW="3154680" imgH="2243520" progId="Prism5.Document">
                  <p:embed/>
                </p:oleObj>
              </mc:Choice>
              <mc:Fallback>
                <p:oleObj name="Prism 5" r:id="rId9" imgW="3154680" imgH="2243520" progId="Prism5.Document">
                  <p:embed/>
                  <p:pic>
                    <p:nvPicPr>
                      <p:cNvPr id="0" name="개체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6793" y="4330051"/>
                        <a:ext cx="2040979" cy="20310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74"/>
          <p:cNvSpPr txBox="1"/>
          <p:nvPr/>
        </p:nvSpPr>
        <p:spPr>
          <a:xfrm rot="16200000">
            <a:off x="-297591" y="5105976"/>
            <a:ext cx="168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of CD4</a:t>
            </a:r>
            <a:r>
              <a:rPr lang="en-US" altLang="ko-KR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 cells / </a:t>
            </a:r>
            <a:r>
              <a:rPr lang="en-US" altLang="ko-KR" sz="1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n-US" altLang="ko-KR" sz="1000" baseline="30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altLang="ko-KR" sz="1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10 )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240185" y="6268373"/>
            <a:ext cx="460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96661" y="6268373"/>
            <a:ext cx="460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2729870" y="4604935"/>
            <a:ext cx="124571" cy="1240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79" name="직사각형 78"/>
          <p:cNvSpPr/>
          <p:nvPr/>
        </p:nvSpPr>
        <p:spPr>
          <a:xfrm>
            <a:off x="2729940" y="4377455"/>
            <a:ext cx="124537" cy="124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2822686" y="4556515"/>
            <a:ext cx="693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IL-7-Fc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822252" y="4325779"/>
            <a:ext cx="573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PBS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6073864" y="4604935"/>
            <a:ext cx="124571" cy="1240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83" name="직사각형 82"/>
          <p:cNvSpPr/>
          <p:nvPr/>
        </p:nvSpPr>
        <p:spPr>
          <a:xfrm>
            <a:off x="6073934" y="4377455"/>
            <a:ext cx="124537" cy="124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84" name="TextBox 83"/>
          <p:cNvSpPr txBox="1"/>
          <p:nvPr/>
        </p:nvSpPr>
        <p:spPr>
          <a:xfrm>
            <a:off x="6166680" y="4556515"/>
            <a:ext cx="693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IL-7-Fc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66246" y="4325779"/>
            <a:ext cx="573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PBS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16200000">
            <a:off x="2976365" y="5103405"/>
            <a:ext cx="168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of CD8</a:t>
            </a:r>
            <a:r>
              <a:rPr lang="en-US" altLang="ko-KR" sz="1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 cells / </a:t>
            </a:r>
            <a:r>
              <a:rPr lang="en-US" altLang="ko-KR" sz="1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n-US" altLang="ko-KR" sz="1000" baseline="30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altLang="ko-KR" sz="1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10 )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543841" y="6269995"/>
            <a:ext cx="460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400317" y="6269995"/>
            <a:ext cx="4609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24"/>
          <p:cNvSpPr txBox="1">
            <a:spLocks noChangeArrowheads="1"/>
          </p:cNvSpPr>
          <p:nvPr/>
        </p:nvSpPr>
        <p:spPr bwMode="auto">
          <a:xfrm>
            <a:off x="73199" y="4037747"/>
            <a:ext cx="39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dirty="0">
                <a:latin typeface="Times New Roman" panose="02020603050405020304" pitchFamily="18" charset="0"/>
                <a:ea typeface="맑은 고딕" pitchFamily="50" charset="-127"/>
                <a:cs typeface="Times New Roman" pitchFamily="18" charset="0"/>
              </a:rPr>
              <a:t>B</a:t>
            </a:r>
            <a:r>
              <a:rPr kumimoji="0" lang="en-US" altLang="ko-KR" dirty="0" smtClean="0">
                <a:latin typeface="Times New Roman" panose="02020603050405020304" pitchFamily="18" charset="0"/>
                <a:ea typeface="맑은 고딕" pitchFamily="50" charset="-127"/>
                <a:cs typeface="Times New Roman" pitchFamily="18" charset="0"/>
              </a:rPr>
              <a:t> </a:t>
            </a:r>
            <a:endParaRPr kumimoji="0" lang="en-US" altLang="ko-KR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05593" y="5508104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n.s</a:t>
            </a:r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직선 연결선 94"/>
          <p:cNvCxnSpPr/>
          <p:nvPr/>
        </p:nvCxnSpPr>
        <p:spPr>
          <a:xfrm>
            <a:off x="1187227" y="5770582"/>
            <a:ext cx="3780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529580" y="429882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9" name="직선 연결선 98"/>
          <p:cNvCxnSpPr/>
          <p:nvPr/>
        </p:nvCxnSpPr>
        <p:spPr>
          <a:xfrm>
            <a:off x="4483909" y="4564380"/>
            <a:ext cx="3780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418415" y="508558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직선 연결선 100"/>
          <p:cNvCxnSpPr/>
          <p:nvPr/>
        </p:nvCxnSpPr>
        <p:spPr>
          <a:xfrm>
            <a:off x="5382904" y="5364088"/>
            <a:ext cx="3780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104614" y="435597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직선 연결선 72"/>
          <p:cNvCxnSpPr/>
          <p:nvPr/>
        </p:nvCxnSpPr>
        <p:spPr>
          <a:xfrm>
            <a:off x="2068468" y="4618454"/>
            <a:ext cx="3780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5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08720" y="3987242"/>
            <a:ext cx="4807868" cy="2071687"/>
            <a:chOff x="671862" y="6299156"/>
            <a:chExt cx="4807868" cy="2071687"/>
          </a:xfrm>
        </p:grpSpPr>
        <p:grpSp>
          <p:nvGrpSpPr>
            <p:cNvPr id="26" name="그룹 25"/>
            <p:cNvGrpSpPr/>
            <p:nvPr/>
          </p:nvGrpSpPr>
          <p:grpSpPr>
            <a:xfrm>
              <a:off x="1076575" y="6299156"/>
              <a:ext cx="4403155" cy="2071687"/>
              <a:chOff x="1316211" y="5208649"/>
              <a:chExt cx="4142438" cy="1810398"/>
            </a:xfrm>
          </p:grpSpPr>
          <p:graphicFrame>
            <p:nvGraphicFramePr>
              <p:cNvPr id="29" name="개체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2642022"/>
                  </p:ext>
                </p:extLst>
              </p:nvPr>
            </p:nvGraphicFramePr>
            <p:xfrm>
              <a:off x="1316211" y="5208649"/>
              <a:ext cx="1702592" cy="18103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443" name="Prism 5" r:id="rId3" imgW="3154680" imgH="2234160" progId="Prism5.Document">
                      <p:embed/>
                    </p:oleObj>
                  </mc:Choice>
                  <mc:Fallback>
                    <p:oleObj name="Prism 5" r:id="rId3" imgW="3154680" imgH="2234160" progId="Prism5.Document">
                      <p:embed/>
                      <p:pic>
                        <p:nvPicPr>
                          <p:cNvPr id="0" name="Picture 2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16211" y="5208649"/>
                            <a:ext cx="1702592" cy="181039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개체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63240874"/>
                  </p:ext>
                </p:extLst>
              </p:nvPr>
            </p:nvGraphicFramePr>
            <p:xfrm>
              <a:off x="3753070" y="5227172"/>
              <a:ext cx="1705579" cy="17868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6444" name="Prism 5" r:id="rId5" imgW="3154680" imgH="2234160" progId="Prism5.Document">
                      <p:embed/>
                    </p:oleObj>
                  </mc:Choice>
                  <mc:Fallback>
                    <p:oleObj name="Prism 5" r:id="rId5" imgW="3154680" imgH="2234160" progId="Prism5.Document">
                      <p:embed/>
                      <p:pic>
                        <p:nvPicPr>
                          <p:cNvPr id="0" name="Picture 28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53070" y="5227172"/>
                            <a:ext cx="1705579" cy="17868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" name="TextBox 26"/>
            <p:cNvSpPr txBox="1"/>
            <p:nvPr/>
          </p:nvSpPr>
          <p:spPr>
            <a:xfrm rot="16200000">
              <a:off x="19109" y="7138773"/>
              <a:ext cx="1686380" cy="38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No. of  CD4</a:t>
              </a:r>
              <a:r>
                <a:rPr lang="en-US" altLang="ko-KR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cells in the CV</a:t>
              </a:r>
            </a:p>
            <a:p>
              <a:pPr algn="ctr"/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x 10</a:t>
              </a:r>
              <a:r>
                <a:rPr lang="en-US" altLang="ko-KR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2519422" y="7110355"/>
              <a:ext cx="1857183" cy="38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No. of  CD8</a:t>
              </a:r>
              <a:r>
                <a:rPr lang="en-US" altLang="ko-KR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cells in the CV</a:t>
              </a:r>
            </a:p>
            <a:p>
              <a:pPr algn="ctr"/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x 10</a:t>
              </a:r>
              <a:r>
                <a:rPr lang="en-US" altLang="ko-KR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36912" y="5992026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</a:t>
            </a:r>
            <a:r>
              <a:rPr lang="el-GR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μ</a:t>
            </a:r>
            <a:r>
              <a:rPr lang="en-US" altLang="ko-KR" sz="1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lang="en-US" altLang="ko-KR" sz="1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6872" y="5992374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μ</a:t>
            </a:r>
            <a:r>
              <a:rPr lang="en-US" altLang="ko-KR" sz="1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7741" y="6266472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IL-7-Fc</a:t>
            </a:r>
          </a:p>
          <a:p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8151" y="5985098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PBS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2075629" y="4332456"/>
            <a:ext cx="421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95922" y="385192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2385872" y="6265815"/>
            <a:ext cx="6111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28550" y="6265815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Fc-fragment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63020" y="5989278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PBS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직선 연결선 40"/>
          <p:cNvCxnSpPr/>
          <p:nvPr/>
        </p:nvCxnSpPr>
        <p:spPr>
          <a:xfrm>
            <a:off x="2060848" y="4114398"/>
            <a:ext cx="79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그룹 47"/>
          <p:cNvGrpSpPr/>
          <p:nvPr/>
        </p:nvGrpSpPr>
        <p:grpSpPr>
          <a:xfrm>
            <a:off x="242663" y="827584"/>
            <a:ext cx="6127709" cy="2736304"/>
            <a:chOff x="242663" y="683568"/>
            <a:chExt cx="6127709" cy="2736304"/>
          </a:xfrm>
        </p:grpSpPr>
        <p:sp>
          <p:nvSpPr>
            <p:cNvPr id="60" name="TextBox 59"/>
            <p:cNvSpPr txBox="1"/>
            <p:nvPr/>
          </p:nvSpPr>
          <p:spPr>
            <a:xfrm>
              <a:off x="3339006" y="3189040"/>
              <a:ext cx="4797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CD4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그룹 53"/>
            <p:cNvGrpSpPr/>
            <p:nvPr/>
          </p:nvGrpSpPr>
          <p:grpSpPr>
            <a:xfrm>
              <a:off x="725355" y="1528695"/>
              <a:ext cx="5583966" cy="1459129"/>
              <a:chOff x="-676243" y="504966"/>
              <a:chExt cx="10729979" cy="2647667"/>
            </a:xfrm>
          </p:grpSpPr>
          <p:pic>
            <p:nvPicPr>
              <p:cNvPr id="55" name="Picture 15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54" t="6967" r="4868" b="20267"/>
              <a:stretch/>
            </p:blipFill>
            <p:spPr bwMode="auto">
              <a:xfrm>
                <a:off x="-676243" y="504966"/>
                <a:ext cx="2593075" cy="2647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16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13" t="6967" r="4912" b="20267"/>
              <a:stretch/>
            </p:blipFill>
            <p:spPr bwMode="auto">
              <a:xfrm>
                <a:off x="2025106" y="504966"/>
                <a:ext cx="2628030" cy="2647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20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13" t="6967" r="4943" b="20267"/>
              <a:stretch/>
            </p:blipFill>
            <p:spPr bwMode="auto">
              <a:xfrm>
                <a:off x="4753719" y="504966"/>
                <a:ext cx="2602424" cy="2647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8" name="Picture 21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46" t="6967" r="4487" b="20267"/>
              <a:stretch/>
            </p:blipFill>
            <p:spPr bwMode="auto">
              <a:xfrm>
                <a:off x="7447013" y="504966"/>
                <a:ext cx="2606723" cy="2647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59" name="직선 화살표 연결선 58"/>
            <p:cNvCxnSpPr/>
            <p:nvPr/>
          </p:nvCxnSpPr>
          <p:spPr bwMode="auto">
            <a:xfrm>
              <a:off x="830271" y="3131840"/>
              <a:ext cx="5407041" cy="65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16200000">
              <a:off x="131514" y="2090861"/>
              <a:ext cx="45312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CD8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8110" y="1176335"/>
              <a:ext cx="4106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PBS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413565" y="1201984"/>
              <a:ext cx="445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50</a:t>
              </a:r>
              <a:r>
                <a:rPr lang="el-GR" altLang="ko-KR" sz="1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μ</a:t>
              </a:r>
              <a:r>
                <a:rPr lang="en-US" altLang="ko-KR" sz="1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</a:t>
              </a:r>
            </a:p>
            <a:p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9828" y="1179199"/>
              <a:ext cx="4459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10</a:t>
              </a:r>
              <a:r>
                <a:rPr lang="el-GR" altLang="ko-KR" sz="1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μ</a:t>
              </a:r>
              <a:r>
                <a:rPr lang="en-US" altLang="ko-KR" sz="1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직선 화살표 연결선 64"/>
            <p:cNvCxnSpPr/>
            <p:nvPr/>
          </p:nvCxnSpPr>
          <p:spPr bwMode="auto">
            <a:xfrm flipV="1">
              <a:off x="530694" y="1478460"/>
              <a:ext cx="0" cy="14241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555551" y="683568"/>
              <a:ext cx="5854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IL-7-Fc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04344" y="1642150"/>
              <a:ext cx="4797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0.02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334979" y="1646342"/>
              <a:ext cx="4797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0.50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50848" y="1646342"/>
              <a:ext cx="4797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0.03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143291" y="1655917"/>
              <a:ext cx="4797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0.02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51660" y="2298224"/>
              <a:ext cx="4797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0.05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082295" y="2302416"/>
              <a:ext cx="4797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1.58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98164" y="2302416"/>
              <a:ext cx="4797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0.06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890607" y="2311991"/>
              <a:ext cx="4797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0.05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6" name="직선 연결선 75"/>
            <p:cNvCxnSpPr/>
            <p:nvPr/>
          </p:nvCxnSpPr>
          <p:spPr>
            <a:xfrm>
              <a:off x="3645024" y="971600"/>
              <a:ext cx="25022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4536083" y="683568"/>
              <a:ext cx="82105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Fc-fragment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2" y="107512"/>
            <a:ext cx="25649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400" b="1" dirty="0" smtClean="0">
                <a:latin typeface="Times New Roman" pitchFamily="18" charset="0"/>
                <a:ea typeface="맑은 고딕" pitchFamily="50" charset="-127"/>
              </a:rPr>
              <a:t>Supplementary Figure 4.</a:t>
            </a:r>
            <a:endParaRPr kumimoji="0" lang="en-US" altLang="ko-KR" sz="1400" b="1" dirty="0">
              <a:latin typeface="Times New Roman" pitchFamily="18" charset="0"/>
              <a:ea typeface="맑은 고딕" pitchFamily="50" charset="-127"/>
            </a:endParaRPr>
          </a:p>
        </p:txBody>
      </p:sp>
      <p:sp>
        <p:nvSpPr>
          <p:cNvPr id="86" name="TextBox 24"/>
          <p:cNvSpPr txBox="1">
            <a:spLocks noChangeArrowheads="1"/>
          </p:cNvSpPr>
          <p:nvPr/>
        </p:nvSpPr>
        <p:spPr bwMode="auto">
          <a:xfrm>
            <a:off x="44624" y="467544"/>
            <a:ext cx="3963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 </a:t>
            </a:r>
            <a:endParaRPr kumimoji="0" lang="en-US" altLang="ko-KR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87" name="TextBox 24"/>
          <p:cNvSpPr txBox="1">
            <a:spLocks noChangeArrowheads="1"/>
          </p:cNvSpPr>
          <p:nvPr/>
        </p:nvSpPr>
        <p:spPr bwMode="auto">
          <a:xfrm>
            <a:off x="116632" y="3707904"/>
            <a:ext cx="39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dirty="0">
                <a:latin typeface="Times New Roman" panose="02020603050405020304" pitchFamily="18" charset="0"/>
                <a:ea typeface="맑은 고딕" pitchFamily="50" charset="-127"/>
                <a:cs typeface="Times New Roman" pitchFamily="18" charset="0"/>
              </a:rPr>
              <a:t>B</a:t>
            </a:r>
            <a:r>
              <a:rPr kumimoji="0" lang="en-US" altLang="ko-KR" dirty="0" smtClean="0">
                <a:latin typeface="Times New Roman" panose="02020603050405020304" pitchFamily="18" charset="0"/>
                <a:ea typeface="맑은 고딕" pitchFamily="50" charset="-127"/>
                <a:cs typeface="Times New Roman" pitchFamily="18" charset="0"/>
              </a:rPr>
              <a:t> </a:t>
            </a:r>
            <a:endParaRPr kumimoji="0" lang="en-US" altLang="ko-KR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122487" y="4131320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27814" y="1324020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</a:t>
            </a:r>
            <a:r>
              <a:rPr lang="el-GR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μ</a:t>
            </a:r>
            <a:r>
              <a:rPr lang="en-US" altLang="ko-KR" sz="1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직선 연결선 79"/>
          <p:cNvCxnSpPr/>
          <p:nvPr/>
        </p:nvCxnSpPr>
        <p:spPr>
          <a:xfrm>
            <a:off x="2245710" y="1115616"/>
            <a:ext cx="1206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/>
          <p:nvPr/>
        </p:nvCxnSpPr>
        <p:spPr>
          <a:xfrm flipV="1">
            <a:off x="1929532" y="6265815"/>
            <a:ext cx="305586" cy="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844824" y="5993110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μ</a:t>
            </a:r>
            <a:r>
              <a:rPr lang="en-US" altLang="ko-KR" sz="1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12731" y="5993110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</a:t>
            </a:r>
            <a:r>
              <a:rPr lang="el-GR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μ</a:t>
            </a:r>
            <a:r>
              <a:rPr lang="en-US" altLang="ko-KR" sz="1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lang="en-US" altLang="ko-KR" sz="10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52691" y="5993458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μ</a:t>
            </a:r>
            <a:r>
              <a:rPr lang="en-US" altLang="ko-KR" sz="1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383560" y="6267556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IL-7-Fc</a:t>
            </a:r>
          </a:p>
          <a:p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직선 연결선 88"/>
          <p:cNvCxnSpPr/>
          <p:nvPr/>
        </p:nvCxnSpPr>
        <p:spPr>
          <a:xfrm>
            <a:off x="4961691" y="6266899"/>
            <a:ext cx="6111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904369" y="6266899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Fc-fragment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직선 연결선 90"/>
          <p:cNvCxnSpPr/>
          <p:nvPr/>
        </p:nvCxnSpPr>
        <p:spPr>
          <a:xfrm flipV="1">
            <a:off x="4505351" y="6266899"/>
            <a:ext cx="305586" cy="4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420643" y="5994194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μ</a:t>
            </a:r>
            <a:r>
              <a:rPr lang="en-US" altLang="ko-KR" sz="1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직선 연결선 92"/>
          <p:cNvCxnSpPr/>
          <p:nvPr/>
        </p:nvCxnSpPr>
        <p:spPr>
          <a:xfrm>
            <a:off x="4663368" y="4333751"/>
            <a:ext cx="421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883661" y="385321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직선 연결선 94"/>
          <p:cNvCxnSpPr/>
          <p:nvPr/>
        </p:nvCxnSpPr>
        <p:spPr>
          <a:xfrm>
            <a:off x="4648587" y="4115693"/>
            <a:ext cx="79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710226" y="4132615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08720" y="3987800"/>
            <a:ext cx="4774530" cy="2071688"/>
            <a:chOff x="671862" y="6299714"/>
            <a:chExt cx="4774530" cy="2071688"/>
          </a:xfrm>
        </p:grpSpPr>
        <p:grpSp>
          <p:nvGrpSpPr>
            <p:cNvPr id="26" name="그룹 25"/>
            <p:cNvGrpSpPr/>
            <p:nvPr/>
          </p:nvGrpSpPr>
          <p:grpSpPr>
            <a:xfrm>
              <a:off x="1080768" y="6299714"/>
              <a:ext cx="4365624" cy="2071688"/>
              <a:chOff x="1320155" y="5209137"/>
              <a:chExt cx="4107137" cy="1810399"/>
            </a:xfrm>
          </p:grpSpPr>
          <p:graphicFrame>
            <p:nvGraphicFramePr>
              <p:cNvPr id="29" name="개체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5325867"/>
                  </p:ext>
                </p:extLst>
              </p:nvPr>
            </p:nvGraphicFramePr>
            <p:xfrm>
              <a:off x="1320155" y="5209137"/>
              <a:ext cx="1693631" cy="18103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111" name="Prism 5" r:id="rId3" imgW="3136320" imgH="2234160" progId="Prism5.Document">
                      <p:embed/>
                    </p:oleObj>
                  </mc:Choice>
                  <mc:Fallback>
                    <p:oleObj name="Prism 5" r:id="rId3" imgW="3136320" imgH="2234160" progId="Prism5.Document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20155" y="5209137"/>
                            <a:ext cx="1693631" cy="181039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개체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326007"/>
                  </p:ext>
                </p:extLst>
              </p:nvPr>
            </p:nvGraphicFramePr>
            <p:xfrm>
              <a:off x="3732165" y="5218848"/>
              <a:ext cx="1695127" cy="17868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112" name="Prism 5" r:id="rId5" imgW="3136320" imgH="2234160" progId="Prism5.Document">
                      <p:embed/>
                    </p:oleObj>
                  </mc:Choice>
                  <mc:Fallback>
                    <p:oleObj name="Prism 5" r:id="rId5" imgW="3136320" imgH="2234160" progId="Prism5.Document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2165" y="5218848"/>
                            <a:ext cx="1695127" cy="17868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7" name="TextBox 26"/>
            <p:cNvSpPr txBox="1"/>
            <p:nvPr/>
          </p:nvSpPr>
          <p:spPr>
            <a:xfrm rot="16200000">
              <a:off x="19109" y="7138773"/>
              <a:ext cx="1686380" cy="38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No. of  CD4</a:t>
              </a:r>
              <a:r>
                <a:rPr lang="en-US" altLang="ko-KR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cells in the CV</a:t>
              </a:r>
            </a:p>
            <a:p>
              <a:pPr algn="ctr"/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x 10</a:t>
              </a:r>
              <a:r>
                <a:rPr lang="en-US" altLang="ko-KR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2519422" y="7110355"/>
              <a:ext cx="1857183" cy="38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No. of  CD8</a:t>
              </a:r>
              <a:r>
                <a:rPr lang="en-US" altLang="ko-KR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cells in the CV</a:t>
              </a:r>
            </a:p>
            <a:p>
              <a:pPr algn="ctr"/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x 10</a:t>
              </a:r>
              <a:r>
                <a:rPr lang="en-US" altLang="ko-KR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13333" y="5984750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IL-7-Fc</a:t>
            </a:r>
          </a:p>
          <a:p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8151" y="5985098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PBS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14233" y="400066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91663" y="3995936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2417622" y="6265815"/>
            <a:ext cx="6111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28550" y="6265815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Anti-IL-7R</a:t>
            </a:r>
            <a:r>
              <a:rPr lang="el-GR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직선 연결선 40"/>
          <p:cNvCxnSpPr/>
          <p:nvPr/>
        </p:nvCxnSpPr>
        <p:spPr>
          <a:xfrm>
            <a:off x="2056299" y="4203962"/>
            <a:ext cx="79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4648587" y="4202435"/>
            <a:ext cx="7966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339006" y="3333056"/>
            <a:ext cx="4797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CD4</a:t>
            </a:r>
            <a:endParaRPr lang="ko-KR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직선 화살표 연결선 58"/>
          <p:cNvCxnSpPr/>
          <p:nvPr/>
        </p:nvCxnSpPr>
        <p:spPr bwMode="auto">
          <a:xfrm>
            <a:off x="830271" y="3275856"/>
            <a:ext cx="5479049" cy="65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6200000">
            <a:off x="131514" y="2234877"/>
            <a:ext cx="453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CD8</a:t>
            </a:r>
            <a:endParaRPr lang="ko-KR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43690" y="1319902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PBS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직선 화살표 연결선 64"/>
          <p:cNvCxnSpPr/>
          <p:nvPr/>
        </p:nvCxnSpPr>
        <p:spPr bwMode="auto">
          <a:xfrm flipV="1">
            <a:off x="530694" y="1622476"/>
            <a:ext cx="0" cy="1424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549201" y="1324021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IL-7-Fc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36083" y="827584"/>
            <a:ext cx="801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anti-IL-7R</a:t>
            </a:r>
            <a:r>
              <a:rPr lang="el-GR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2" y="107512"/>
            <a:ext cx="25649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400" b="1" dirty="0" smtClean="0">
                <a:latin typeface="Times New Roman" pitchFamily="18" charset="0"/>
                <a:ea typeface="맑은 고딕" pitchFamily="50" charset="-127"/>
              </a:rPr>
              <a:t>Supplementary Figure 5.</a:t>
            </a:r>
            <a:endParaRPr kumimoji="0" lang="en-US" altLang="ko-KR" sz="1400" b="1" dirty="0">
              <a:latin typeface="Times New Roman" pitchFamily="18" charset="0"/>
              <a:ea typeface="맑은 고딕" pitchFamily="50" charset="-127"/>
            </a:endParaRPr>
          </a:p>
        </p:txBody>
      </p:sp>
      <p:sp>
        <p:nvSpPr>
          <p:cNvPr id="86" name="TextBox 24"/>
          <p:cNvSpPr txBox="1">
            <a:spLocks noChangeArrowheads="1"/>
          </p:cNvSpPr>
          <p:nvPr/>
        </p:nvSpPr>
        <p:spPr bwMode="auto">
          <a:xfrm>
            <a:off x="44624" y="467544"/>
            <a:ext cx="3963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 </a:t>
            </a:r>
            <a:endParaRPr kumimoji="0" lang="en-US" altLang="ko-KR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87" name="TextBox 24"/>
          <p:cNvSpPr txBox="1">
            <a:spLocks noChangeArrowheads="1"/>
          </p:cNvSpPr>
          <p:nvPr/>
        </p:nvSpPr>
        <p:spPr bwMode="auto">
          <a:xfrm>
            <a:off x="116632" y="3707904"/>
            <a:ext cx="39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dirty="0">
                <a:latin typeface="Times New Roman" panose="02020603050405020304" pitchFamily="18" charset="0"/>
                <a:ea typeface="맑은 고딕" pitchFamily="50" charset="-127"/>
                <a:cs typeface="Times New Roman" pitchFamily="18" charset="0"/>
              </a:rPr>
              <a:t>B</a:t>
            </a:r>
            <a:r>
              <a:rPr kumimoji="0" lang="en-US" altLang="ko-KR" dirty="0" smtClean="0">
                <a:latin typeface="Times New Roman" panose="02020603050405020304" pitchFamily="18" charset="0"/>
                <a:ea typeface="맑은 고딕" pitchFamily="50" charset="-127"/>
                <a:cs typeface="Times New Roman" pitchFamily="18" charset="0"/>
              </a:rPr>
              <a:t> </a:t>
            </a:r>
            <a:endParaRPr kumimoji="0" lang="en-US" altLang="ko-KR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cxnSp>
        <p:nvCxnSpPr>
          <p:cNvPr id="90" name="직선 연결선 89"/>
          <p:cNvCxnSpPr/>
          <p:nvPr/>
        </p:nvCxnSpPr>
        <p:spPr>
          <a:xfrm>
            <a:off x="782690" y="1184820"/>
            <a:ext cx="2711745" cy="2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817765" y="827584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isotype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107805" y="1331640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PBS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394446" y="1335310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IL-7-Fc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608323" y="5983585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IL-7-Fc</a:t>
            </a:r>
          </a:p>
          <a:p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263141" y="5983933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PBS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직선 연결선 97"/>
          <p:cNvCxnSpPr/>
          <p:nvPr/>
        </p:nvCxnSpPr>
        <p:spPr>
          <a:xfrm>
            <a:off x="1583381" y="6279520"/>
            <a:ext cx="6111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640379" y="6279520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isotype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405621" y="5984750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IL-7-Fc</a:t>
            </a:r>
          </a:p>
          <a:p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060439" y="5985098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PBS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직선 연결선 101"/>
          <p:cNvCxnSpPr/>
          <p:nvPr/>
        </p:nvCxnSpPr>
        <p:spPr>
          <a:xfrm>
            <a:off x="5009910" y="6265815"/>
            <a:ext cx="6111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920838" y="6265815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Anti-IL-7R</a:t>
            </a:r>
            <a:r>
              <a:rPr lang="el-GR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200611" y="5983585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IL-7-Fc</a:t>
            </a:r>
          </a:p>
          <a:p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855429" y="5983933"/>
            <a:ext cx="410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PBS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6" name="직선 연결선 105"/>
          <p:cNvCxnSpPr/>
          <p:nvPr/>
        </p:nvCxnSpPr>
        <p:spPr>
          <a:xfrm>
            <a:off x="4175669" y="6279520"/>
            <a:ext cx="6111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232667" y="6279520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isotype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16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6" t="6690" r="4804" b="19643"/>
          <a:stretch/>
        </p:blipFill>
        <p:spPr bwMode="auto">
          <a:xfrm>
            <a:off x="2134006" y="1673012"/>
            <a:ext cx="1425941" cy="142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6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6151" r="3663" b="18428"/>
          <a:stretch/>
        </p:blipFill>
        <p:spPr bwMode="auto">
          <a:xfrm>
            <a:off x="3569011" y="1679407"/>
            <a:ext cx="1458066" cy="143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6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3" t="6857" r="3946" b="19138"/>
          <a:stretch/>
        </p:blipFill>
        <p:spPr bwMode="auto">
          <a:xfrm>
            <a:off x="5016110" y="1695451"/>
            <a:ext cx="1402017" cy="139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6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7384" r="5914" b="18793"/>
          <a:stretch/>
        </p:blipFill>
        <p:spPr bwMode="auto">
          <a:xfrm>
            <a:off x="704754" y="1693322"/>
            <a:ext cx="1452112" cy="143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2302594" y="1756110"/>
            <a:ext cx="4797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0.40</a:t>
            </a:r>
            <a:endParaRPr lang="ko-KR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60866" y="2174391"/>
            <a:ext cx="4797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1.25</a:t>
            </a:r>
            <a:endParaRPr lang="ko-KR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32939" y="1746585"/>
            <a:ext cx="4797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0.03</a:t>
            </a:r>
            <a:endParaRPr lang="ko-KR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33977" y="2164866"/>
            <a:ext cx="4797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0.05</a:t>
            </a:r>
            <a:endParaRPr lang="ko-KR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184819" y="1746585"/>
            <a:ext cx="4797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0.03</a:t>
            </a:r>
            <a:endParaRPr lang="ko-KR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35471" y="2164866"/>
            <a:ext cx="4797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0.06</a:t>
            </a:r>
            <a:endParaRPr lang="ko-KR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22819" y="1750827"/>
            <a:ext cx="4797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0.04</a:t>
            </a:r>
            <a:endParaRPr lang="ko-KR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29182" y="2169108"/>
            <a:ext cx="4797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0.06</a:t>
            </a:r>
            <a:endParaRPr lang="ko-KR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직선 연결선 62"/>
          <p:cNvCxnSpPr/>
          <p:nvPr/>
        </p:nvCxnSpPr>
        <p:spPr>
          <a:xfrm>
            <a:off x="3645024" y="1180004"/>
            <a:ext cx="2711745" cy="28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6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" y="107512"/>
            <a:ext cx="25649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ko-KR" sz="1400" b="1" dirty="0" smtClean="0">
                <a:latin typeface="Times New Roman" pitchFamily="18" charset="0"/>
                <a:ea typeface="맑은 고딕" pitchFamily="50" charset="-127"/>
              </a:rPr>
              <a:t>Supplementary Figure 6.</a:t>
            </a:r>
            <a:endParaRPr kumimoji="0" lang="en-US" altLang="ko-KR" sz="1400" b="1" dirty="0">
              <a:latin typeface="Times New Roman" pitchFamily="18" charset="0"/>
              <a:ea typeface="맑은 고딕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17469" y="669795"/>
            <a:ext cx="3087594" cy="2867670"/>
            <a:chOff x="550451" y="5086350"/>
            <a:chExt cx="3873912" cy="3540586"/>
          </a:xfrm>
        </p:grpSpPr>
        <p:graphicFrame>
          <p:nvGraphicFramePr>
            <p:cNvPr id="11" name="개체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6243051"/>
                </p:ext>
              </p:extLst>
            </p:nvPr>
          </p:nvGraphicFramePr>
          <p:xfrm>
            <a:off x="722313" y="5086350"/>
            <a:ext cx="3702050" cy="337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348" name="Prism 5" r:id="rId3" imgW="3584520" imgH="2407680" progId="Prism5.Document">
                    <p:embed/>
                  </p:oleObj>
                </mc:Choice>
                <mc:Fallback>
                  <p:oleObj name="Prism 5" r:id="rId3" imgW="3584520" imgH="2407680" progId="Prism5.Document">
                    <p:embed/>
                    <p:pic>
                      <p:nvPicPr>
                        <p:cNvPr id="0" name="Picture 8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313" y="5086350"/>
                          <a:ext cx="3702050" cy="3375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 rot="16200000">
              <a:off x="-852559" y="6565462"/>
              <a:ext cx="3134253" cy="328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Concentration (ng/ml)</a:t>
              </a:r>
              <a:endParaRPr lang="ko-KR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1830" y="8303938"/>
              <a:ext cx="2503601" cy="322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Days after treatment</a:t>
              </a:r>
              <a:endParaRPr lang="ko-KR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85587" y="5174709"/>
              <a:ext cx="392594" cy="30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**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93759" y="6340186"/>
              <a:ext cx="392594" cy="30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**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667309" y="6438900"/>
            <a:ext cx="4779403" cy="2226656"/>
            <a:chOff x="700437" y="6299489"/>
            <a:chExt cx="4779403" cy="2226656"/>
          </a:xfrm>
        </p:grpSpPr>
        <p:grpSp>
          <p:nvGrpSpPr>
            <p:cNvPr id="61" name="그룹 60"/>
            <p:cNvGrpSpPr/>
            <p:nvPr/>
          </p:nvGrpSpPr>
          <p:grpSpPr>
            <a:xfrm>
              <a:off x="1076115" y="6299489"/>
              <a:ext cx="4403725" cy="2226656"/>
              <a:chOff x="1315780" y="5208941"/>
              <a:chExt cx="4142975" cy="1945822"/>
            </a:xfrm>
          </p:grpSpPr>
          <p:grpSp>
            <p:nvGrpSpPr>
              <p:cNvPr id="62" name="그룹 61"/>
              <p:cNvGrpSpPr/>
              <p:nvPr/>
            </p:nvGrpSpPr>
            <p:grpSpPr>
              <a:xfrm>
                <a:off x="1315780" y="5208941"/>
                <a:ext cx="1777342" cy="1945822"/>
                <a:chOff x="1315780" y="5208941"/>
                <a:chExt cx="1777342" cy="1945822"/>
              </a:xfrm>
            </p:grpSpPr>
            <p:graphicFrame>
              <p:nvGraphicFramePr>
                <p:cNvPr id="70" name="개체 6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4304040"/>
                    </p:ext>
                  </p:extLst>
                </p:nvPr>
              </p:nvGraphicFramePr>
              <p:xfrm>
                <a:off x="1315780" y="5208941"/>
                <a:ext cx="1702592" cy="181039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1349" name="Prism 5" r:id="rId5" imgW="3154680" imgH="2234160" progId="">
                        <p:embed/>
                      </p:oleObj>
                    </mc:Choice>
                    <mc:Fallback>
                      <p:oleObj name="Prism 5" r:id="rId5" imgW="3154680" imgH="2234160" progId="">
                        <p:embed/>
                        <p:pic>
                          <p:nvPicPr>
                            <p:cNvPr id="0" name="Picture 84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15780" y="5208941"/>
                              <a:ext cx="1702592" cy="181039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4" name="TextBox 73"/>
                <p:cNvSpPr txBox="1"/>
                <p:nvPr/>
              </p:nvSpPr>
              <p:spPr>
                <a:xfrm>
                  <a:off x="2218581" y="6908542"/>
                  <a:ext cx="41870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00" dirty="0" smtClean="0"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PBS</a:t>
                  </a:r>
                  <a:endParaRPr lang="ko-KR" alt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2542368" y="6904831"/>
                  <a:ext cx="550754" cy="215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IL-7-Fc</a:t>
                  </a:r>
                  <a:endParaRPr lang="ko-KR" alt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aphicFrame>
            <p:nvGraphicFramePr>
              <p:cNvPr id="64" name="개체 6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1982851"/>
                  </p:ext>
                </p:extLst>
              </p:nvPr>
            </p:nvGraphicFramePr>
            <p:xfrm>
              <a:off x="3751681" y="5228362"/>
              <a:ext cx="1707074" cy="17868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1350" name="Prism 5" r:id="rId7" imgW="3154680" imgH="2234160" progId="">
                      <p:embed/>
                    </p:oleObj>
                  </mc:Choice>
                  <mc:Fallback>
                    <p:oleObj name="Prism 5" r:id="rId7" imgW="3154680" imgH="2234160" progId="">
                      <p:embed/>
                      <p:pic>
                        <p:nvPicPr>
                          <p:cNvPr id="0" name="Picture 8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51681" y="5228362"/>
                            <a:ext cx="1707074" cy="17868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6" name="TextBox 75"/>
            <p:cNvSpPr txBox="1"/>
            <p:nvPr/>
          </p:nvSpPr>
          <p:spPr>
            <a:xfrm rot="16200000">
              <a:off x="47684" y="7138773"/>
              <a:ext cx="1686380" cy="38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No. of  CD4</a:t>
              </a:r>
              <a:r>
                <a:rPr lang="en-US" altLang="ko-KR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cells in the CV</a:t>
              </a:r>
            </a:p>
            <a:p>
              <a:pPr algn="ctr"/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x 10</a:t>
              </a:r>
              <a:r>
                <a:rPr lang="en-US" altLang="ko-KR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2547997" y="7110355"/>
              <a:ext cx="1857183" cy="38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No. of  CD8</a:t>
              </a:r>
              <a:r>
                <a:rPr lang="en-US" altLang="ko-KR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cells in the CV</a:t>
              </a:r>
            </a:p>
            <a:p>
              <a:pPr algn="ctr"/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x 10</a:t>
              </a:r>
              <a:r>
                <a:rPr lang="en-US" altLang="ko-KR" sz="9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ko-KR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9" name="TextBox 24"/>
          <p:cNvSpPr txBox="1">
            <a:spLocks noChangeArrowheads="1"/>
          </p:cNvSpPr>
          <p:nvPr/>
        </p:nvSpPr>
        <p:spPr bwMode="auto">
          <a:xfrm>
            <a:off x="44624" y="467544"/>
            <a:ext cx="3963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 </a:t>
            </a:r>
            <a:endParaRPr kumimoji="0" lang="en-US" altLang="ko-KR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00" name="TextBox 24"/>
          <p:cNvSpPr txBox="1">
            <a:spLocks noChangeArrowheads="1"/>
          </p:cNvSpPr>
          <p:nvPr/>
        </p:nvSpPr>
        <p:spPr bwMode="auto">
          <a:xfrm>
            <a:off x="116632" y="3563888"/>
            <a:ext cx="39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dirty="0">
                <a:latin typeface="Times New Roman" panose="02020603050405020304" pitchFamily="18" charset="0"/>
                <a:ea typeface="맑은 고딕" pitchFamily="50" charset="-127"/>
                <a:cs typeface="Times New Roman" pitchFamily="18" charset="0"/>
              </a:rPr>
              <a:t>B</a:t>
            </a:r>
            <a:r>
              <a:rPr kumimoji="0" lang="en-US" altLang="ko-KR" dirty="0" smtClean="0">
                <a:latin typeface="Times New Roman" panose="02020603050405020304" pitchFamily="18" charset="0"/>
                <a:ea typeface="맑은 고딕" pitchFamily="50" charset="-127"/>
                <a:cs typeface="Times New Roman" pitchFamily="18" charset="0"/>
              </a:rPr>
              <a:t> </a:t>
            </a:r>
            <a:endParaRPr kumimoji="0" lang="en-US" altLang="ko-KR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260648" y="3921559"/>
            <a:ext cx="6097820" cy="2306625"/>
            <a:chOff x="515886" y="3907792"/>
            <a:chExt cx="5176170" cy="2306625"/>
          </a:xfrm>
        </p:grpSpPr>
        <p:grpSp>
          <p:nvGrpSpPr>
            <p:cNvPr id="40" name="그룹 39"/>
            <p:cNvGrpSpPr/>
            <p:nvPr/>
          </p:nvGrpSpPr>
          <p:grpSpPr>
            <a:xfrm>
              <a:off x="515886" y="4427984"/>
              <a:ext cx="5176170" cy="1786433"/>
              <a:chOff x="515886" y="4932040"/>
              <a:chExt cx="5176170" cy="1786433"/>
            </a:xfrm>
          </p:grpSpPr>
          <p:grpSp>
            <p:nvGrpSpPr>
              <p:cNvPr id="38" name="그룹 37"/>
              <p:cNvGrpSpPr/>
              <p:nvPr/>
            </p:nvGrpSpPr>
            <p:grpSpPr>
              <a:xfrm>
                <a:off x="980062" y="4932040"/>
                <a:ext cx="4589301" cy="1355708"/>
                <a:chOff x="156015" y="4049739"/>
                <a:chExt cx="10662921" cy="2668562"/>
              </a:xfrm>
            </p:grpSpPr>
            <p:pic>
              <p:nvPicPr>
                <p:cNvPr id="153612" name="Picture 12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875" t="7082" r="6348" b="20754"/>
                <a:stretch/>
              </p:blipFill>
              <p:spPr bwMode="auto">
                <a:xfrm>
                  <a:off x="2826167" y="4049739"/>
                  <a:ext cx="2515919" cy="26257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613" name="Picture 13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19" t="8643" r="4945" b="19937"/>
                <a:stretch/>
              </p:blipFill>
              <p:spPr bwMode="auto">
                <a:xfrm>
                  <a:off x="5517134" y="4119633"/>
                  <a:ext cx="2560065" cy="25986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614" name="Picture 14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295" t="7061" r="4429" b="20775"/>
                <a:stretch/>
              </p:blipFill>
              <p:spPr bwMode="auto">
                <a:xfrm>
                  <a:off x="8215436" y="4092593"/>
                  <a:ext cx="2603500" cy="26257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3616" name="Picture 16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478" t="7082" r="3104" b="20754"/>
                <a:stretch/>
              </p:blipFill>
              <p:spPr bwMode="auto">
                <a:xfrm>
                  <a:off x="156015" y="4052932"/>
                  <a:ext cx="2643570" cy="26257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47" name="직선 화살표 연결선 46"/>
              <p:cNvCxnSpPr/>
              <p:nvPr/>
            </p:nvCxnSpPr>
            <p:spPr bwMode="auto">
              <a:xfrm>
                <a:off x="1046295" y="6444208"/>
                <a:ext cx="437803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3077841" y="6487641"/>
                <a:ext cx="47976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CD4</a:t>
                </a:r>
                <a:endParaRPr lang="ko-KR" alt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16200000">
                <a:off x="404737" y="5528967"/>
                <a:ext cx="45312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CD8</a:t>
                </a:r>
                <a:endParaRPr lang="ko-KR" alt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0" name="직선 화살표 연결선 49"/>
              <p:cNvCxnSpPr/>
              <p:nvPr/>
            </p:nvCxnSpPr>
            <p:spPr bwMode="auto">
              <a:xfrm flipV="1">
                <a:off x="793326" y="5125468"/>
                <a:ext cx="0" cy="10430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1708191" y="5652120"/>
                <a:ext cx="47976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0.04</a:t>
                </a:r>
                <a:endParaRPr lang="ko-KR" alt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860315" y="5652120"/>
                <a:ext cx="47976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1.78</a:t>
                </a:r>
                <a:endParaRPr lang="ko-KR" alt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012447" y="5652120"/>
                <a:ext cx="47976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0.05</a:t>
                </a:r>
                <a:endParaRPr lang="ko-KR" alt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212291" y="5652120"/>
                <a:ext cx="47976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0.34</a:t>
                </a:r>
                <a:endParaRPr lang="ko-KR" alt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109881" y="5034528"/>
                <a:ext cx="47976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0.02</a:t>
                </a:r>
                <a:endParaRPr lang="ko-KR" alt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262013" y="5034528"/>
                <a:ext cx="47976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0.49</a:t>
                </a:r>
                <a:endParaRPr lang="ko-KR" alt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414137" y="5034528"/>
                <a:ext cx="47976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0.03</a:t>
                </a:r>
                <a:endParaRPr lang="ko-KR" alt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613984" y="5034528"/>
                <a:ext cx="47976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0.11</a:t>
                </a:r>
                <a:endParaRPr lang="ko-KR" alt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1358179" y="4211960"/>
              <a:ext cx="4106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PBS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453230" y="4211960"/>
              <a:ext cx="5854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IL-7-Fc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5" name="직선 연결선 104"/>
            <p:cNvCxnSpPr/>
            <p:nvPr/>
          </p:nvCxnSpPr>
          <p:spPr>
            <a:xfrm>
              <a:off x="1096594" y="4189468"/>
              <a:ext cx="19743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1927031" y="3907792"/>
              <a:ext cx="4714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IVAG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299434" y="3907792"/>
              <a:ext cx="3164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0" name="직선 연결선 109"/>
            <p:cNvCxnSpPr/>
            <p:nvPr/>
          </p:nvCxnSpPr>
          <p:spPr>
            <a:xfrm>
              <a:off x="3429000" y="4186560"/>
              <a:ext cx="19743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3645024" y="4211960"/>
              <a:ext cx="4106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PBS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768576" y="4211960"/>
              <a:ext cx="5854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IL-7-Fc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4" name="직선 연결선 113"/>
          <p:cNvCxnSpPr/>
          <p:nvPr/>
        </p:nvCxnSpPr>
        <p:spPr>
          <a:xfrm>
            <a:off x="1291977" y="8676456"/>
            <a:ext cx="6881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412776" y="8680167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IVAG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7" name="직선 연결선 116"/>
          <p:cNvCxnSpPr/>
          <p:nvPr/>
        </p:nvCxnSpPr>
        <p:spPr>
          <a:xfrm>
            <a:off x="2111820" y="8676456"/>
            <a:ext cx="6881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293424" y="8680167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SC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9" name="직선 연결선 118"/>
          <p:cNvCxnSpPr/>
          <p:nvPr/>
        </p:nvCxnSpPr>
        <p:spPr>
          <a:xfrm>
            <a:off x="3907656" y="8689156"/>
            <a:ext cx="6881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028455" y="8692867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IVAG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1" name="직선 연결선 120"/>
          <p:cNvCxnSpPr/>
          <p:nvPr/>
        </p:nvCxnSpPr>
        <p:spPr>
          <a:xfrm>
            <a:off x="4717974" y="8689156"/>
            <a:ext cx="6881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909103" y="8692867"/>
            <a:ext cx="3401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3" name="직선 연결선 122"/>
          <p:cNvCxnSpPr/>
          <p:nvPr/>
        </p:nvCxnSpPr>
        <p:spPr>
          <a:xfrm>
            <a:off x="1821034" y="6804248"/>
            <a:ext cx="8188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2062141" y="6560111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6" name="직선 연결선 125"/>
          <p:cNvCxnSpPr/>
          <p:nvPr/>
        </p:nvCxnSpPr>
        <p:spPr>
          <a:xfrm>
            <a:off x="4410317" y="6805065"/>
            <a:ext cx="8188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4651424" y="6560928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24"/>
          <p:cNvSpPr txBox="1">
            <a:spLocks noChangeArrowheads="1"/>
          </p:cNvSpPr>
          <p:nvPr/>
        </p:nvSpPr>
        <p:spPr bwMode="auto">
          <a:xfrm>
            <a:off x="116632" y="6146884"/>
            <a:ext cx="39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en-US" altLang="ko-KR" dirty="0" smtClean="0">
                <a:latin typeface="Times New Roman" panose="02020603050405020304" pitchFamily="18" charset="0"/>
                <a:ea typeface="맑은 고딕" pitchFamily="50" charset="-127"/>
                <a:cs typeface="Times New Roman" pitchFamily="18" charset="0"/>
              </a:rPr>
              <a:t>C </a:t>
            </a:r>
            <a:endParaRPr kumimoji="0" lang="en-US" altLang="ko-KR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225327" y="8385174"/>
            <a:ext cx="445056" cy="281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PBS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69493" y="8380927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IL-7-Fc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08090" y="8385174"/>
            <a:ext cx="445056" cy="281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PBS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52256" y="8380927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IL-7-Fc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09703" y="8383146"/>
            <a:ext cx="445056" cy="281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PBS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953869" y="8378899"/>
            <a:ext cx="585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IL-7-Fc</a:t>
            </a:r>
            <a:endParaRPr lang="ko-KR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37226</TotalTime>
  <Words>405</Words>
  <Application>Microsoft Office PowerPoint</Application>
  <PresentationFormat>On-screen Show (4:3)</PresentationFormat>
  <Paragraphs>176</Paragraphs>
  <Slides>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테마</vt:lpstr>
      <vt:lpstr>Prism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영우</dc:creator>
  <cp:lastModifiedBy>Siegmann, Bill</cp:lastModifiedBy>
  <cp:revision>2016</cp:revision>
  <cp:lastPrinted>2016-05-27T05:55:41Z</cp:lastPrinted>
  <dcterms:created xsi:type="dcterms:W3CDTF">2015-01-15T11:19:35Z</dcterms:created>
  <dcterms:modified xsi:type="dcterms:W3CDTF">2016-07-21T15:36:43Z</dcterms:modified>
</cp:coreProperties>
</file>