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0"/>
  </p:normalViewPr>
  <p:slideViewPr>
    <p:cSldViewPr>
      <p:cViewPr varScale="1">
        <p:scale>
          <a:sx n="96" d="100"/>
          <a:sy n="96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clinical%20trials\chemo%20combo%20trial\IFN%20ELISA%20results\IFN%20level%20Summary%20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Distribution of 1/Nab titers for the 40 patients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yVal>
            <c:numRef>
              <c:f>Sheet1!$T$5:$T$44</c:f>
              <c:numCache>
                <c:formatCode>General</c:formatCode>
                <c:ptCount val="40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200</c:v>
                </c:pt>
                <c:pt idx="21">
                  <c:v>250</c:v>
                </c:pt>
                <c:pt idx="22">
                  <c:v>400</c:v>
                </c:pt>
                <c:pt idx="23">
                  <c:v>550</c:v>
                </c:pt>
                <c:pt idx="24">
                  <c:v>600</c:v>
                </c:pt>
                <c:pt idx="25">
                  <c:v>600</c:v>
                </c:pt>
                <c:pt idx="26">
                  <c:v>650</c:v>
                </c:pt>
                <c:pt idx="27">
                  <c:v>700</c:v>
                </c:pt>
                <c:pt idx="28">
                  <c:v>700</c:v>
                </c:pt>
                <c:pt idx="29">
                  <c:v>750</c:v>
                </c:pt>
                <c:pt idx="30">
                  <c:v>800</c:v>
                </c:pt>
                <c:pt idx="31">
                  <c:v>800</c:v>
                </c:pt>
                <c:pt idx="32">
                  <c:v>800</c:v>
                </c:pt>
                <c:pt idx="33">
                  <c:v>800</c:v>
                </c:pt>
                <c:pt idx="34">
                  <c:v>900</c:v>
                </c:pt>
                <c:pt idx="35">
                  <c:v>950</c:v>
                </c:pt>
                <c:pt idx="36">
                  <c:v>990</c:v>
                </c:pt>
                <c:pt idx="37">
                  <c:v>990</c:v>
                </c:pt>
                <c:pt idx="38">
                  <c:v>2000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161024"/>
        <c:axId val="164162560"/>
      </c:scatterChart>
      <c:valAx>
        <c:axId val="164161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64162560"/>
        <c:crosses val="autoZero"/>
        <c:crossBetween val="midCat"/>
      </c:valAx>
      <c:valAx>
        <c:axId val="164162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16102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Distibution of D2 Serum Levels of INFa in pg/ml minus one pt with high baseline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yVal>
            <c:numRef>
              <c:f>Sheet1!$AC$3:$AC$42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5</c:v>
                </c:pt>
                <c:pt idx="18">
                  <c:v>5</c:v>
                </c:pt>
                <c:pt idx="19">
                  <c:v>15</c:v>
                </c:pt>
                <c:pt idx="20">
                  <c:v>42</c:v>
                </c:pt>
                <c:pt idx="21">
                  <c:v>52</c:v>
                </c:pt>
                <c:pt idx="22">
                  <c:v>130</c:v>
                </c:pt>
                <c:pt idx="23">
                  <c:v>181</c:v>
                </c:pt>
                <c:pt idx="24">
                  <c:v>186</c:v>
                </c:pt>
                <c:pt idx="25">
                  <c:v>232</c:v>
                </c:pt>
                <c:pt idx="26">
                  <c:v>265</c:v>
                </c:pt>
                <c:pt idx="27">
                  <c:v>435</c:v>
                </c:pt>
                <c:pt idx="28">
                  <c:v>470</c:v>
                </c:pt>
                <c:pt idx="29">
                  <c:v>524</c:v>
                </c:pt>
                <c:pt idx="30">
                  <c:v>651</c:v>
                </c:pt>
                <c:pt idx="31">
                  <c:v>660</c:v>
                </c:pt>
                <c:pt idx="32">
                  <c:v>819</c:v>
                </c:pt>
                <c:pt idx="33">
                  <c:v>968</c:v>
                </c:pt>
                <c:pt idx="34">
                  <c:v>1018</c:v>
                </c:pt>
                <c:pt idx="35">
                  <c:v>1037</c:v>
                </c:pt>
                <c:pt idx="36">
                  <c:v>1327</c:v>
                </c:pt>
                <c:pt idx="37">
                  <c:v>1608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238464"/>
        <c:axId val="164240000"/>
      </c:scatterChart>
      <c:valAx>
        <c:axId val="164238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64240000"/>
        <c:crosses val="autoZero"/>
        <c:crossBetween val="midCat"/>
      </c:valAx>
      <c:valAx>
        <c:axId val="164240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2384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Distribution of PF IFN levels on Day 2 (pg/ml) (minus one</a:t>
            </a:r>
            <a:r>
              <a:rPr lang="en-US" sz="1600" baseline="0"/>
              <a:t> high outlier)</a:t>
            </a:r>
            <a:endParaRPr lang="en-US" sz="160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yVal>
            <c:numRef>
              <c:f>Sheet1!$V$3:$V$38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47</c:v>
                </c:pt>
                <c:pt idx="11">
                  <c:v>104</c:v>
                </c:pt>
                <c:pt idx="12">
                  <c:v>180</c:v>
                </c:pt>
                <c:pt idx="13">
                  <c:v>271</c:v>
                </c:pt>
                <c:pt idx="14">
                  <c:v>594</c:v>
                </c:pt>
                <c:pt idx="15">
                  <c:v>1006</c:v>
                </c:pt>
                <c:pt idx="16">
                  <c:v>2517</c:v>
                </c:pt>
                <c:pt idx="17">
                  <c:v>3663</c:v>
                </c:pt>
                <c:pt idx="18">
                  <c:v>4032</c:v>
                </c:pt>
                <c:pt idx="19">
                  <c:v>4229</c:v>
                </c:pt>
                <c:pt idx="20">
                  <c:v>5532</c:v>
                </c:pt>
                <c:pt idx="21">
                  <c:v>7206</c:v>
                </c:pt>
                <c:pt idx="22">
                  <c:v>7960</c:v>
                </c:pt>
                <c:pt idx="23">
                  <c:v>8632</c:v>
                </c:pt>
                <c:pt idx="24">
                  <c:v>8973</c:v>
                </c:pt>
                <c:pt idx="25">
                  <c:v>9328</c:v>
                </c:pt>
                <c:pt idx="26">
                  <c:v>9847</c:v>
                </c:pt>
                <c:pt idx="27">
                  <c:v>10670</c:v>
                </c:pt>
                <c:pt idx="28">
                  <c:v>14798</c:v>
                </c:pt>
                <c:pt idx="29">
                  <c:v>17491</c:v>
                </c:pt>
                <c:pt idx="30" formatCode="#,##0">
                  <c:v>28131</c:v>
                </c:pt>
                <c:pt idx="31">
                  <c:v>45669</c:v>
                </c:pt>
                <c:pt idx="32">
                  <c:v>52208</c:v>
                </c:pt>
                <c:pt idx="33">
                  <c:v>54573</c:v>
                </c:pt>
                <c:pt idx="34">
                  <c:v>54703</c:v>
                </c:pt>
                <c:pt idx="35">
                  <c:v>55447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585600"/>
        <c:axId val="163095296"/>
      </c:scatterChart>
      <c:valAx>
        <c:axId val="162585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63095296"/>
        <c:crosses val="autoZero"/>
        <c:crossBetween val="midCat"/>
      </c:valAx>
      <c:valAx>
        <c:axId val="163095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58560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3ED19-C887-40F7-B4BB-0ABD7E60494D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0C62F-7C71-4608-82D4-9BEA944B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4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C62F-7C71-4608-82D4-9BEA944B81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92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21F31-4A65-407B-9DE0-BBFA39BB8B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7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4A8-E0CF-40F8-A823-F2F30055FA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17821-35A0-4FA7-95FA-071C86B176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63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2717A-F2A3-4906-849B-60367D1CCD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2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2717A-F2A3-4906-849B-60367D1CCD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4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2717A-F2A3-4906-849B-60367D1CCD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80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2717A-F2A3-4906-849B-60367D1CCD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5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21F31-4A65-407B-9DE0-BBFA39BB8B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7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21F31-4A65-407B-9DE0-BBFA39BB8B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7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27C-14BB-43D1-9D9C-821BDEDDFEE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2D-301F-414A-BA8B-85746BC04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27C-14BB-43D1-9D9C-821BDEDDFEE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2D-301F-414A-BA8B-85746BC04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27C-14BB-43D1-9D9C-821BDEDDFEE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2D-301F-414A-BA8B-85746BC04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27C-14BB-43D1-9D9C-821BDEDDFEE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2D-301F-414A-BA8B-85746BC04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27C-14BB-43D1-9D9C-821BDEDDFEE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2D-301F-414A-BA8B-85746BC04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27C-14BB-43D1-9D9C-821BDEDDFEE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2D-301F-414A-BA8B-85746BC04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27C-14BB-43D1-9D9C-821BDEDDFEE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2D-301F-414A-BA8B-85746BC04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27C-14BB-43D1-9D9C-821BDEDDFEE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2D-301F-414A-BA8B-85746BC04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27C-14BB-43D1-9D9C-821BDEDDFEE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2D-301F-414A-BA8B-85746BC04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27C-14BB-43D1-9D9C-821BDEDDFEE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2D-301F-414A-BA8B-85746BC04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27C-14BB-43D1-9D9C-821BDEDDFEE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2D-301F-414A-BA8B-85746BC04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627C-14BB-43D1-9D9C-821BDEDDFEE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0372D-301F-414A-BA8B-85746BC04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922502"/>
            <a:ext cx="4724400" cy="2624674"/>
            <a:chOff x="1143000" y="2071925"/>
            <a:chExt cx="4724400" cy="2624674"/>
          </a:xfrm>
        </p:grpSpPr>
        <p:sp>
          <p:nvSpPr>
            <p:cNvPr id="11" name="TextBox 10"/>
            <p:cNvSpPr txBox="1"/>
            <p:nvPr/>
          </p:nvSpPr>
          <p:spPr>
            <a:xfrm>
              <a:off x="1219200" y="2071925"/>
              <a:ext cx="464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          MN  OK6 REN 208 213 302  307 M30 M60</a:t>
              </a:r>
            </a:p>
            <a:p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143000" y="2161401"/>
              <a:ext cx="685800" cy="2535198"/>
              <a:chOff x="1143000" y="2161401"/>
              <a:chExt cx="685800" cy="2535198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143000" y="2161401"/>
                <a:ext cx="685800" cy="2535198"/>
                <a:chOff x="304800" y="1932801"/>
                <a:chExt cx="685800" cy="2535198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304800" y="2438400"/>
                  <a:ext cx="685800" cy="2029599"/>
                  <a:chOff x="304800" y="2438400"/>
                  <a:chExt cx="685800" cy="2029599"/>
                </a:xfrm>
              </p:grpSpPr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381000" y="2740223"/>
                    <a:ext cx="55976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 64</a:t>
                    </a:r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381000" y="3124200"/>
                    <a:ext cx="39786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 51</a:t>
                    </a:r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304800" y="3505200"/>
                    <a:ext cx="48442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   39</a:t>
                    </a:r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304800" y="3886200"/>
                    <a:ext cx="6858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   28</a:t>
                    </a:r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81000" y="4191000"/>
                    <a:ext cx="57099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 14</a:t>
                    </a:r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20210" y="2438400"/>
                    <a:ext cx="35458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97</a:t>
                    </a:r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457200" y="1932801"/>
                  <a:ext cx="37221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 smtClean="0">
                      <a:latin typeface="Arial" pitchFamily="34" charset="0"/>
                      <a:cs typeface="Arial" pitchFamily="34" charset="0"/>
                    </a:rPr>
                    <a:t>kD</a:t>
                  </a:r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04650" y="2370077"/>
                <a:ext cx="4395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191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457200" y="1143000"/>
            <a:ext cx="1856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UPCC 02510-02-424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0615" y="1600200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D1: 5/29/12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724400" y="1922502"/>
            <a:ext cx="4724400" cy="2624674"/>
            <a:chOff x="1143000" y="2071925"/>
            <a:chExt cx="4724400" cy="2624674"/>
          </a:xfrm>
        </p:grpSpPr>
        <p:sp>
          <p:nvSpPr>
            <p:cNvPr id="46" name="TextBox 45"/>
            <p:cNvSpPr txBox="1"/>
            <p:nvPr/>
          </p:nvSpPr>
          <p:spPr>
            <a:xfrm>
              <a:off x="1219200" y="2071925"/>
              <a:ext cx="464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          MN   OK6 REN 208   213  302  307  M30 M60</a:t>
              </a:r>
            </a:p>
            <a:p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143000" y="2133600"/>
              <a:ext cx="685800" cy="2562999"/>
              <a:chOff x="1143000" y="2133600"/>
              <a:chExt cx="685800" cy="2562999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1143000" y="2133600"/>
                <a:ext cx="685800" cy="2562999"/>
                <a:chOff x="304800" y="1905000"/>
                <a:chExt cx="685800" cy="2562999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304800" y="2438400"/>
                  <a:ext cx="685800" cy="2029599"/>
                  <a:chOff x="304800" y="2438400"/>
                  <a:chExt cx="685800" cy="2029599"/>
                </a:xfrm>
              </p:grpSpPr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81000" y="2740223"/>
                    <a:ext cx="55976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 64</a:t>
                    </a:r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381000" y="3124200"/>
                    <a:ext cx="39786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 51</a:t>
                    </a:r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4800" y="3505200"/>
                    <a:ext cx="48442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   39</a:t>
                    </a:r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04800" y="3886200"/>
                    <a:ext cx="6858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   28</a:t>
                    </a:r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81000" y="4191000"/>
                    <a:ext cx="57099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 14</a:t>
                    </a:r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20210" y="2438400"/>
                    <a:ext cx="35458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97</a:t>
                    </a:r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1" name="Rectangle 50"/>
                <p:cNvSpPr/>
                <p:nvPr/>
              </p:nvSpPr>
              <p:spPr>
                <a:xfrm>
                  <a:off x="457200" y="1905000"/>
                  <a:ext cx="37221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 smtClean="0">
                      <a:latin typeface="Arial" pitchFamily="34" charset="0"/>
                      <a:cs typeface="Arial" pitchFamily="34" charset="0"/>
                    </a:rPr>
                    <a:t>kD</a:t>
                  </a:r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1204650" y="2370077"/>
                <a:ext cx="4395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191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0" name="TextBox 69"/>
          <p:cNvSpPr txBox="1"/>
          <p:nvPr/>
        </p:nvSpPr>
        <p:spPr>
          <a:xfrm>
            <a:off x="5257800" y="1600200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D57: 8/7/12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43" y="2261176"/>
            <a:ext cx="2999758" cy="231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76" y="2260402"/>
            <a:ext cx="3169024" cy="228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7913" y="533400"/>
            <a:ext cx="348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Immunoblot</a:t>
            </a:r>
            <a:r>
              <a:rPr lang="en-US" dirty="0" smtClean="0"/>
              <a:t> Score = 0;  no changes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125" y="-1979"/>
            <a:ext cx="7772400" cy="10687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Suppl. Fig. 6. Correlation of </a:t>
            </a:r>
            <a:r>
              <a:rPr lang="en-US" sz="2800" dirty="0" err="1" smtClean="0"/>
              <a:t>Immunoscore</a:t>
            </a:r>
            <a:r>
              <a:rPr lang="en-US" sz="2800" dirty="0" smtClean="0"/>
              <a:t> rank vs MOS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4010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52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590800"/>
            <a:ext cx="559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97kD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75389" y="3005945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64KD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51KD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79138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39KD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69779" y="4117777"/>
            <a:ext cx="57099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28KD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1955018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        MN REN  208   213   302   307   M30  M60 OK6                           MN  REN  208   213   302   307   M30   M60 OK6</a:t>
            </a:r>
          </a:p>
          <a:p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1524000"/>
            <a:ext cx="613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Pt 430 day 1                                         Pt 430 Day 57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2209800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191kD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1075" y="4422577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19KD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5613791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12- 24-2012-JS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71" y="2257455"/>
            <a:ext cx="2521458" cy="2607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11288"/>
            <a:ext cx="2510028" cy="26076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77000" y="2667000"/>
            <a:ext cx="381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71745" y="550985"/>
            <a:ext cx="426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Immunoblot</a:t>
            </a:r>
            <a:r>
              <a:rPr lang="en-US" dirty="0" smtClean="0"/>
              <a:t> Score = 1;  one increased band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4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71600" y="2057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         MN   SV       REN   208     213    302    307   M30   M60</a:t>
            </a:r>
          </a:p>
          <a:p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159722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Pt 422-Day 1  (5/21/2012)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953000" y="203829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         MN    SV       REN     208      213     302    307    M30    M60</a:t>
            </a:r>
          </a:p>
          <a:p>
            <a:endParaRPr lang="en-US" sz="1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486400" y="16002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  Pt 422-Day 36  (6/25/2012)</a:t>
            </a:r>
            <a:endParaRPr lang="en-US" sz="1400" b="1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43000" y="1828800"/>
            <a:ext cx="685800" cy="2819400"/>
            <a:chOff x="1143000" y="1905000"/>
            <a:chExt cx="685800" cy="2819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143000" y="1905000"/>
              <a:ext cx="685800" cy="2819400"/>
              <a:chOff x="304800" y="1676400"/>
              <a:chExt cx="685800" cy="28194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04800" y="2438400"/>
                <a:ext cx="685800" cy="2057400"/>
                <a:chOff x="304800" y="2438400"/>
                <a:chExt cx="685800" cy="2057400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381000" y="2740223"/>
                  <a:ext cx="5597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 64</a:t>
                  </a:r>
                  <a:endParaRPr lang="en-US" sz="1400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81000" y="3124200"/>
                  <a:ext cx="40724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 51</a:t>
                  </a:r>
                  <a:endParaRPr lang="en-US" sz="1400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04800" y="3505200"/>
                  <a:ext cx="49244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   39</a:t>
                  </a:r>
                  <a:endParaRPr lang="en-US" sz="14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04800" y="3886200"/>
                  <a:ext cx="685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   28</a:t>
                  </a:r>
                  <a:endParaRPr lang="en-US" sz="1400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81000" y="4191000"/>
                  <a:ext cx="570990" cy="304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 14</a:t>
                  </a:r>
                  <a:endParaRPr lang="en-US" sz="14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20210" y="2438400"/>
                  <a:ext cx="36665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97</a:t>
                  </a:r>
                  <a:endParaRPr lang="en-US" sz="1400" dirty="0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457200" y="1676400"/>
                <a:ext cx="3767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kD</a:t>
                </a:r>
                <a:endParaRPr lang="en-US" sz="1400" dirty="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204650" y="2370077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191</a:t>
              </a:r>
              <a:endParaRPr lang="en-US" sz="1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724400" y="1905000"/>
            <a:ext cx="685800" cy="2819400"/>
            <a:chOff x="1143000" y="1905000"/>
            <a:chExt cx="685800" cy="2819400"/>
          </a:xfrm>
        </p:grpSpPr>
        <p:grpSp>
          <p:nvGrpSpPr>
            <p:cNvPr id="60" name="Group 18"/>
            <p:cNvGrpSpPr/>
            <p:nvPr/>
          </p:nvGrpSpPr>
          <p:grpSpPr>
            <a:xfrm>
              <a:off x="1143000" y="1905000"/>
              <a:ext cx="685800" cy="2819400"/>
              <a:chOff x="304800" y="1676400"/>
              <a:chExt cx="685800" cy="2819400"/>
            </a:xfrm>
          </p:grpSpPr>
          <p:grpSp>
            <p:nvGrpSpPr>
              <p:cNvPr id="62" name="Group 17"/>
              <p:cNvGrpSpPr/>
              <p:nvPr/>
            </p:nvGrpSpPr>
            <p:grpSpPr>
              <a:xfrm>
                <a:off x="304800" y="2438400"/>
                <a:ext cx="685800" cy="2057400"/>
                <a:chOff x="304800" y="2438400"/>
                <a:chExt cx="685800" cy="2057400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381000" y="2740223"/>
                  <a:ext cx="5597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 64</a:t>
                  </a:r>
                  <a:endParaRPr lang="en-US" sz="1400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381000" y="3124200"/>
                  <a:ext cx="40724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 51</a:t>
                  </a:r>
                  <a:endParaRPr lang="en-US" sz="1400" dirty="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304800" y="3505200"/>
                  <a:ext cx="49244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   39</a:t>
                  </a:r>
                  <a:endParaRPr lang="en-US" sz="1400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304800" y="3886200"/>
                  <a:ext cx="685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   28</a:t>
                  </a:r>
                  <a:endParaRPr lang="en-US" sz="1400" dirty="0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381000" y="4191000"/>
                  <a:ext cx="570990" cy="304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 14</a:t>
                  </a:r>
                  <a:endParaRPr lang="en-US" sz="1400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420210" y="2438400"/>
                  <a:ext cx="36665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97</a:t>
                  </a:r>
                  <a:endParaRPr lang="en-US" sz="1400" dirty="0"/>
                </a:p>
              </p:txBody>
            </p:sp>
          </p:grpSp>
          <p:sp>
            <p:nvSpPr>
              <p:cNvPr id="63" name="Rectangle 62"/>
              <p:cNvSpPr/>
              <p:nvPr/>
            </p:nvSpPr>
            <p:spPr>
              <a:xfrm>
                <a:off x="457200" y="1676400"/>
                <a:ext cx="3767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kD</a:t>
                </a:r>
                <a:endParaRPr lang="en-US" sz="1400" dirty="0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204650" y="2370077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191</a:t>
              </a:r>
              <a:endParaRPr lang="en-US" sz="14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3886200" y="297180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620000" y="304800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581400" y="365760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315200" y="373380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86000"/>
            <a:ext cx="3086100" cy="23092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286000"/>
            <a:ext cx="3170036" cy="23622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209800" y="3520268"/>
            <a:ext cx="1295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019800" y="3520268"/>
            <a:ext cx="1295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010400" y="3848100"/>
            <a:ext cx="1295400" cy="190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76600" y="3810000"/>
            <a:ext cx="1295400" cy="190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871745" y="550985"/>
            <a:ext cx="492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Immunoblot</a:t>
            </a:r>
            <a:r>
              <a:rPr lang="en-US" smtClean="0"/>
              <a:t> Score </a:t>
            </a:r>
            <a:r>
              <a:rPr lang="en-US" dirty="0" smtClean="0"/>
              <a:t>= 2;  multiple strong new bands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5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685800"/>
            <a:ext cx="22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</a:t>
            </a:r>
            <a:r>
              <a:rPr lang="en-US" smtClean="0"/>
              <a:t>Figure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7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609600"/>
            <a:ext cx="17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 Figure 3A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9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599266"/>
              </p:ext>
            </p:extLst>
          </p:nvPr>
        </p:nvGraphicFramePr>
        <p:xfrm>
          <a:off x="1752600" y="1524000"/>
          <a:ext cx="5257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609600"/>
            <a:ext cx="175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 Figure 3B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1038"/>
            <a:ext cx="8156027" cy="589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967" y="266596"/>
            <a:ext cx="876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Figure 3C.  Association of survival with IFN levels in Serum or Pleural Fluid (PF)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2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2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Suppl. Fig. 4. Lack of correlation of lymphocyte or macrophage infiltration rank vs survival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57087"/>
            <a:ext cx="7610474" cy="536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343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5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Suppl. Fig. 5.  Lack of Correlation of PD-L1 staining vs MOS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7149478" cy="52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735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298</Words>
  <Application>Microsoft Office PowerPoint</Application>
  <PresentationFormat>On-screen Show (4:3)</PresentationFormat>
  <Paragraphs>76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Suppl. Fig. 4. Lack of correlation of lymphocyte or macrophage infiltration rank vs survival</vt:lpstr>
      <vt:lpstr>Suppl. Fig. 5.  Lack of Correlation of PD-L1 staining vs MOS</vt:lpstr>
      <vt:lpstr>Suppl. Fig. 6. Correlation of Immunoscore rank vs MOS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UPENN</dc:creator>
  <cp:lastModifiedBy>Steven Albelda</cp:lastModifiedBy>
  <cp:revision>54</cp:revision>
  <dcterms:created xsi:type="dcterms:W3CDTF">2013-06-26T16:33:16Z</dcterms:created>
  <dcterms:modified xsi:type="dcterms:W3CDTF">2015-08-16T16:16:25Z</dcterms:modified>
</cp:coreProperties>
</file>