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9D0B2-27CB-4543-AAD9-1678228AD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212B94-B87C-40F2-968A-C2C1F443D9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EA234-7D7F-43BE-B1AF-FE9DB500C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B2CF-B8C4-404E-A912-9D18F663F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FEDB2-8088-444F-A0E0-2AB031D67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07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8385-E9B8-4CFD-BCBD-F88C25D75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F09999-7990-40EF-9B02-586DF2F98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4E4FB-FC1C-4F2E-A386-5F5B93531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DC408-1E69-4620-8632-F6BFA5BE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B9DEE-FBE9-45DD-A2C2-F43892225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920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4B87EE-93B3-496B-8D48-D1744D86D2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CC66E-EB30-42C9-B053-66944ACF26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7D06EA-BEE9-4F72-86F6-AD37694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92E34-46A8-4A13-9041-C813533B2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80EF4-D71E-4814-A85F-93235CB35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5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5228-675D-4440-BCB2-04207AE0C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5C96A-4E92-43DA-8988-4C38FA3F3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E6B61-6D27-4134-96E6-457C8FB50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8E568-EE3E-42C7-9E8B-F165E909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91D0F-361E-45F2-B1F9-C324C58D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191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CA58-6DCB-450C-9711-EF18E95E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E23F7-E923-4F68-9A5B-C2EBC7B43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C0E4-E787-4D35-BE11-E7BA17FC9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A16DA-43BB-4113-9BAA-071B89FEF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09BD1-66B0-40E4-ACE3-C7AC97B00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38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1D0D-7205-4431-9B96-8CEFC05E8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61D90-135A-4901-A0DA-5C93B0D5E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B4819A-6AFF-46BB-8152-4BC9B76E3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D5CF6B-BC07-4AFE-90E9-43C65D1AB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EFFCE3-B66E-45A6-879A-63C46F014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B20C3-BBC7-4466-BED9-65F4A1592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9443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D5DCC-B471-4828-90D6-BC6784CC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78693-27EA-422B-B4F3-BB0BA22A9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3097D-6FB6-4661-9A54-8DAC1EB54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A8E676-9F4E-4623-9903-10E827F2A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58B96-D3A9-4953-879B-D0B8F95255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3225C0-9F77-4260-A9AE-8594DA6B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BB511-5544-427C-B94E-F6FA00C88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060583-948E-472B-A929-1A92F83FE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01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3E14-8061-4F8A-AA17-3A94F587A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433D33-ED73-4D3F-8E13-0BB6FBF1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0BD033-2A16-4D89-9DC0-5D144CAD0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CCB0F-D064-483B-A5FD-FB05FD963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7632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05F988-1AE6-478D-B609-53566DEC5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5F37BB-9265-4C8E-B45C-E38A8C6F3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DFA04-E8E4-492B-8285-251A50A4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590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EEA6-9853-4F8C-82FF-7EB025C9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1B70C-6959-435E-A8D8-6329CAC47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A38B7-A1A3-42A2-A81F-FFD98C452B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54625-A502-413B-BA56-E77B4B87D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B1425-2E4A-4682-A416-58E16969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FEF183-2294-407B-8408-3828348A9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31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CE34-335E-4BCB-9848-4D6F2FD4E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EFF04D-0B1A-4138-BE3F-3E7F03AB1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3AD6F-45CA-4B43-8F65-4A2F95460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5A938-94B4-46E6-AF9B-4C1911D38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011B5C-629A-4290-93C7-600D3A51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B2830-E5FA-451E-8C61-7D53209B4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512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D7ED6-BD8C-4DFA-8520-5173A9BE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D1B91-A753-4413-84CF-5F268FEB9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3FC4C-5978-482C-889E-265615916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06F81-9382-49C8-996F-F39025974057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2625B-1601-4691-9B9E-E0A84C2A0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1A313-92F6-40F3-86A2-679011C30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56BDF-296A-4206-8E68-707C458F1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4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image" Target="../media/image2.tif"/><Relationship Id="rId7" Type="http://schemas.openxmlformats.org/officeDocument/2006/relationships/image" Target="../media/image6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4.tif"/><Relationship Id="rId10" Type="http://schemas.openxmlformats.org/officeDocument/2006/relationships/image" Target="../media/image9.tif"/><Relationship Id="rId4" Type="http://schemas.openxmlformats.org/officeDocument/2006/relationships/image" Target="../media/image3.tif"/><Relationship Id="rId9" Type="http://schemas.openxmlformats.org/officeDocument/2006/relationships/image" Target="../media/image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B846EC1-199F-4E80-93AB-0610F8C7E138}"/>
              </a:ext>
            </a:extLst>
          </p:cNvPr>
          <p:cNvSpPr txBox="1"/>
          <p:nvPr/>
        </p:nvSpPr>
        <p:spPr>
          <a:xfrm>
            <a:off x="4170693" y="2018770"/>
            <a:ext cx="769763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“met2”</a:t>
            </a: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#1402</a:t>
            </a: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Day 263</a:t>
            </a:r>
          </a:p>
          <a:p>
            <a:endParaRPr lang="en-GB" sz="83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Lymph node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6CEF24-9988-477C-9902-F112B97B093D}"/>
              </a:ext>
            </a:extLst>
          </p:cNvPr>
          <p:cNvSpPr txBox="1"/>
          <p:nvPr/>
        </p:nvSpPr>
        <p:spPr>
          <a:xfrm>
            <a:off x="4170693" y="3140308"/>
            <a:ext cx="769763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“met3”</a:t>
            </a: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#46</a:t>
            </a: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Day 306</a:t>
            </a:r>
          </a:p>
          <a:p>
            <a:endParaRPr lang="en-GB" sz="83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Lymph node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35655D5-18D2-4495-B635-B0B7974A54DD}"/>
              </a:ext>
            </a:extLst>
          </p:cNvPr>
          <p:cNvSpPr txBox="1"/>
          <p:nvPr/>
        </p:nvSpPr>
        <p:spPr>
          <a:xfrm>
            <a:off x="4170693" y="897231"/>
            <a:ext cx="769763" cy="731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“met1”</a:t>
            </a: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#190</a:t>
            </a: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Day 175</a:t>
            </a:r>
          </a:p>
          <a:p>
            <a:endParaRPr lang="en-GB" sz="831" dirty="0">
              <a:latin typeface="Arial Nova" panose="020B0504020202020204" pitchFamily="34" charset="0"/>
              <a:cs typeface="Arial" panose="020B0604020202020204" pitchFamily="34" charset="0"/>
            </a:endParaRPr>
          </a:p>
          <a:p>
            <a:r>
              <a:rPr lang="en-GB" sz="831" dirty="0">
                <a:latin typeface="Arial Nova" panose="020B0504020202020204" pitchFamily="34" charset="0"/>
                <a:cs typeface="Arial" panose="020B0604020202020204" pitchFamily="34" charset="0"/>
              </a:rPr>
              <a:t>Lymph node</a:t>
            </a:r>
          </a:p>
        </p:txBody>
      </p:sp>
      <p:pic>
        <p:nvPicPr>
          <p:cNvPr id="8" name="Picture 7" descr="A picture containing purple, sitting, blue, table&#10;&#10;Description automatically generated">
            <a:extLst>
              <a:ext uri="{FF2B5EF4-FFF2-40B4-BE49-F238E27FC236}">
                <a16:creationId xmlns:a16="http://schemas.microsoft.com/office/drawing/2014/main" id="{5BB8BA52-F729-4E55-9C82-F70FD958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08" y="872308"/>
            <a:ext cx="1080399" cy="810299"/>
          </a:xfrm>
          <a:prstGeom prst="rect">
            <a:avLst/>
          </a:prstGeom>
        </p:spPr>
      </p:pic>
      <p:pic>
        <p:nvPicPr>
          <p:cNvPr id="12" name="Picture 11" descr="A picture containing hydrant, blue&#10;&#10;Description automatically generated">
            <a:extLst>
              <a:ext uri="{FF2B5EF4-FFF2-40B4-BE49-F238E27FC236}">
                <a16:creationId xmlns:a16="http://schemas.microsoft.com/office/drawing/2014/main" id="{260D291A-DF79-4C91-8BC0-122A7115D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92" y="897231"/>
            <a:ext cx="1080399" cy="810299"/>
          </a:xfrm>
          <a:prstGeom prst="rect">
            <a:avLst/>
          </a:prstGeom>
        </p:spPr>
      </p:pic>
      <p:pic>
        <p:nvPicPr>
          <p:cNvPr id="18" name="Picture 17" descr="A picture containing sitting, street, hydrant, sign&#10;&#10;Description automatically generated">
            <a:extLst>
              <a:ext uri="{FF2B5EF4-FFF2-40B4-BE49-F238E27FC236}">
                <a16:creationId xmlns:a16="http://schemas.microsoft.com/office/drawing/2014/main" id="{0BD109C6-C5E8-4016-80D3-8BF5826B11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77" y="897231"/>
            <a:ext cx="1080399" cy="810299"/>
          </a:xfrm>
          <a:prstGeom prst="rect">
            <a:avLst/>
          </a:prstGeom>
        </p:spPr>
      </p:pic>
      <p:pic>
        <p:nvPicPr>
          <p:cNvPr id="22" name="Picture 21" descr="A piece of bread&#10;&#10;Description automatically generated">
            <a:extLst>
              <a:ext uri="{FF2B5EF4-FFF2-40B4-BE49-F238E27FC236}">
                <a16:creationId xmlns:a16="http://schemas.microsoft.com/office/drawing/2014/main" id="{3D94492C-F6C4-43D3-88B2-1277C4D7C7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77" y="2018769"/>
            <a:ext cx="1080399" cy="810299"/>
          </a:xfrm>
          <a:prstGeom prst="rect">
            <a:avLst/>
          </a:prstGeom>
        </p:spPr>
      </p:pic>
      <p:pic>
        <p:nvPicPr>
          <p:cNvPr id="28" name="Picture 27" descr="A picture containing cake, table, sitting, plate&#10;&#10;Description automatically generated">
            <a:extLst>
              <a:ext uri="{FF2B5EF4-FFF2-40B4-BE49-F238E27FC236}">
                <a16:creationId xmlns:a16="http://schemas.microsoft.com/office/drawing/2014/main" id="{13CC4A0F-E447-42F2-8C66-2F34FFAB9B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08" y="2018769"/>
            <a:ext cx="1080399" cy="810299"/>
          </a:xfrm>
          <a:prstGeom prst="rect">
            <a:avLst/>
          </a:prstGeom>
        </p:spPr>
      </p:pic>
      <p:pic>
        <p:nvPicPr>
          <p:cNvPr id="32" name="Picture 31" descr="A picture containing hydrant, sign&#10;&#10;Description automatically generated">
            <a:extLst>
              <a:ext uri="{FF2B5EF4-FFF2-40B4-BE49-F238E27FC236}">
                <a16:creationId xmlns:a16="http://schemas.microsoft.com/office/drawing/2014/main" id="{BCC882F1-0B81-442F-8C9B-E327E28691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92" y="2018769"/>
            <a:ext cx="1080399" cy="810299"/>
          </a:xfrm>
          <a:prstGeom prst="rect">
            <a:avLst/>
          </a:prstGeom>
        </p:spPr>
      </p:pic>
      <p:pic>
        <p:nvPicPr>
          <p:cNvPr id="38" name="Picture 37" descr="A picture containing food, sitting, cake, black&#10;&#10;Description automatically generated">
            <a:extLst>
              <a:ext uri="{FF2B5EF4-FFF2-40B4-BE49-F238E27FC236}">
                <a16:creationId xmlns:a16="http://schemas.microsoft.com/office/drawing/2014/main" id="{A3A2C5C6-0133-48B3-88F5-14CC0E5A12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6" y="3140308"/>
            <a:ext cx="1080399" cy="810299"/>
          </a:xfrm>
          <a:prstGeom prst="rect">
            <a:avLst/>
          </a:prstGeom>
        </p:spPr>
      </p:pic>
      <p:pic>
        <p:nvPicPr>
          <p:cNvPr id="40" name="Picture 39" descr="A close up of a sign&#10;&#10;Description automatically generated">
            <a:extLst>
              <a:ext uri="{FF2B5EF4-FFF2-40B4-BE49-F238E27FC236}">
                <a16:creationId xmlns:a16="http://schemas.microsoft.com/office/drawing/2014/main" id="{91BC39A8-FECC-4FE4-88CF-1851B8F3D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92" y="3140308"/>
            <a:ext cx="1080399" cy="810299"/>
          </a:xfrm>
          <a:prstGeom prst="rect">
            <a:avLst/>
          </a:prstGeom>
        </p:spPr>
      </p:pic>
      <p:pic>
        <p:nvPicPr>
          <p:cNvPr id="45" name="Picture 44" descr="A picture containing cake, food, chocolate, snow&#10;&#10;Description automatically generated">
            <a:extLst>
              <a:ext uri="{FF2B5EF4-FFF2-40B4-BE49-F238E27FC236}">
                <a16:creationId xmlns:a16="http://schemas.microsoft.com/office/drawing/2014/main" id="{0B32DE72-F1CC-4140-B36A-0BE2233EC0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077" y="3140308"/>
            <a:ext cx="1080399" cy="81029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4D06DD2-E876-43B9-8A6B-8172A36AE936}"/>
              </a:ext>
            </a:extLst>
          </p:cNvPr>
          <p:cNvSpPr/>
          <p:nvPr/>
        </p:nvSpPr>
        <p:spPr>
          <a:xfrm>
            <a:off x="4021154" y="2965846"/>
            <a:ext cx="4361538" cy="972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31">
              <a:latin typeface="Arial Nova" panose="020B05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A61CEAE-9817-44ED-B329-6D5EA2FFA99E}"/>
              </a:ext>
            </a:extLst>
          </p:cNvPr>
          <p:cNvGrpSpPr/>
          <p:nvPr/>
        </p:nvGrpSpPr>
        <p:grpSpPr>
          <a:xfrm>
            <a:off x="4014427" y="2950904"/>
            <a:ext cx="4363606" cy="245111"/>
            <a:chOff x="288000" y="1008000"/>
            <a:chExt cx="6302987" cy="35404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80903F6-C707-4009-9971-A0669C8E418B}"/>
                </a:ext>
              </a:extLst>
            </p:cNvPr>
            <p:cNvGrpSpPr/>
            <p:nvPr/>
          </p:nvGrpSpPr>
          <p:grpSpPr>
            <a:xfrm>
              <a:off x="2086195" y="1008000"/>
              <a:ext cx="4504792" cy="318049"/>
              <a:chOff x="2086195" y="1008000"/>
              <a:chExt cx="4504792" cy="318049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874E680-87F4-4448-92D4-DD9B1F4F7028}"/>
                  </a:ext>
                </a:extLst>
              </p:cNvPr>
              <p:cNvSpPr/>
              <p:nvPr/>
            </p:nvSpPr>
            <p:spPr>
              <a:xfrm>
                <a:off x="2086195" y="1008000"/>
                <a:ext cx="625635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H&amp;E</a:t>
                </a:r>
                <a:r>
                  <a:rPr lang="en-GB" sz="83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 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A57CAD5C-5569-4F0E-9373-DBA142A94D46}"/>
                  </a:ext>
                </a:extLst>
              </p:cNvPr>
              <p:cNvSpPr/>
              <p:nvPr/>
            </p:nvSpPr>
            <p:spPr>
              <a:xfrm>
                <a:off x="3816000" y="1008000"/>
                <a:ext cx="479761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AR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1E6BEF7-DB97-4583-853A-F57C7090A9C4}"/>
                  </a:ext>
                </a:extLst>
              </p:cNvPr>
              <p:cNvSpPr/>
              <p:nvPr/>
            </p:nvSpPr>
            <p:spPr>
              <a:xfrm>
                <a:off x="5148000" y="1008000"/>
                <a:ext cx="1442987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latin typeface="Arial Nova" panose="020B0504020202020204" pitchFamily="34" charset="0"/>
                  </a:rPr>
                  <a:t>pan</a:t>
                </a:r>
                <a:r>
                  <a:rPr lang="en-GB" sz="831" dirty="0">
                    <a:latin typeface="Arial Nova" panose="020B0504020202020204" pitchFamily="34" charset="0"/>
                  </a:rPr>
                  <a:t>-</a:t>
                </a:r>
                <a:r>
                  <a:rPr lang="en-GB" sz="831" b="1" dirty="0">
                    <a:latin typeface="Arial Nova" panose="020B0504020202020204" pitchFamily="34" charset="0"/>
                  </a:rPr>
                  <a:t>Cytokeratin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C5B3308-A274-4008-AF1A-B2E9FE89CE85}"/>
                </a:ext>
              </a:extLst>
            </p:cNvPr>
            <p:cNvSpPr/>
            <p:nvPr/>
          </p:nvSpPr>
          <p:spPr>
            <a:xfrm>
              <a:off x="288000" y="1044000"/>
              <a:ext cx="377881" cy="3180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831" b="1" dirty="0">
                  <a:solidFill>
                    <a:srgbClr val="222222"/>
                  </a:solidFill>
                  <a:latin typeface="Arial Nova" panose="020B0504020202020204" pitchFamily="34" charset="0"/>
                </a:rPr>
                <a:t>C</a:t>
              </a:r>
              <a:endParaRPr lang="en-GB" sz="831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F2A7E3-DB3F-4F1D-8CBF-CDE99C3A66FA}"/>
              </a:ext>
            </a:extLst>
          </p:cNvPr>
          <p:cNvGrpSpPr/>
          <p:nvPr/>
        </p:nvGrpSpPr>
        <p:grpSpPr>
          <a:xfrm>
            <a:off x="5808888" y="3849910"/>
            <a:ext cx="2533843" cy="0"/>
            <a:chOff x="1663200" y="6829406"/>
            <a:chExt cx="3659996" cy="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7A16654D-729B-4FB0-998C-3EC4F2605D8C}"/>
                </a:ext>
              </a:extLst>
            </p:cNvPr>
            <p:cNvCxnSpPr/>
            <p:nvPr/>
          </p:nvCxnSpPr>
          <p:spPr>
            <a:xfrm>
              <a:off x="1663200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B9BD31D-C51A-496F-97FF-5B243245B547}"/>
                </a:ext>
              </a:extLst>
            </p:cNvPr>
            <p:cNvCxnSpPr/>
            <p:nvPr/>
          </p:nvCxnSpPr>
          <p:spPr>
            <a:xfrm>
              <a:off x="3363578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41AAA1D-BB84-4078-A97D-7349D6E2D731}"/>
                </a:ext>
              </a:extLst>
            </p:cNvPr>
            <p:cNvCxnSpPr/>
            <p:nvPr/>
          </p:nvCxnSpPr>
          <p:spPr>
            <a:xfrm>
              <a:off x="5060396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F83DD76B-95D5-4348-9415-51892A2D06D1}"/>
              </a:ext>
            </a:extLst>
          </p:cNvPr>
          <p:cNvSpPr/>
          <p:nvPr/>
        </p:nvSpPr>
        <p:spPr>
          <a:xfrm>
            <a:off x="4943308" y="3140308"/>
            <a:ext cx="3439385" cy="79753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31">
              <a:latin typeface="Arial Nova" panose="020B050402020202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F1AEDB7-4197-4EA9-9494-77CCDC91B4BC}"/>
              </a:ext>
            </a:extLst>
          </p:cNvPr>
          <p:cNvSpPr/>
          <p:nvPr/>
        </p:nvSpPr>
        <p:spPr>
          <a:xfrm>
            <a:off x="4021154" y="722769"/>
            <a:ext cx="4361538" cy="972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31">
              <a:latin typeface="Arial Nova" panose="020B05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E6F6B65-3D65-4357-BE05-D88F39D4FD07}"/>
              </a:ext>
            </a:extLst>
          </p:cNvPr>
          <p:cNvGrpSpPr/>
          <p:nvPr/>
        </p:nvGrpSpPr>
        <p:grpSpPr>
          <a:xfrm>
            <a:off x="4012687" y="706981"/>
            <a:ext cx="4363606" cy="245111"/>
            <a:chOff x="288000" y="1008000"/>
            <a:chExt cx="6302987" cy="3540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772C3BC-677B-4915-822B-D3682FD54E71}"/>
                </a:ext>
              </a:extLst>
            </p:cNvPr>
            <p:cNvGrpSpPr/>
            <p:nvPr/>
          </p:nvGrpSpPr>
          <p:grpSpPr>
            <a:xfrm>
              <a:off x="2086195" y="1008000"/>
              <a:ext cx="4504792" cy="318049"/>
              <a:chOff x="2086195" y="1008000"/>
              <a:chExt cx="4504792" cy="318049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9607DFD-9119-43E5-8992-41363F04EE6A}"/>
                  </a:ext>
                </a:extLst>
              </p:cNvPr>
              <p:cNvSpPr/>
              <p:nvPr/>
            </p:nvSpPr>
            <p:spPr>
              <a:xfrm>
                <a:off x="2086195" y="1008000"/>
                <a:ext cx="625635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H&amp;E</a:t>
                </a:r>
                <a:r>
                  <a:rPr lang="en-GB" sz="83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 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BFAED160-637E-473B-8051-374F8387C981}"/>
                  </a:ext>
                </a:extLst>
              </p:cNvPr>
              <p:cNvSpPr/>
              <p:nvPr/>
            </p:nvSpPr>
            <p:spPr>
              <a:xfrm>
                <a:off x="3816000" y="1008000"/>
                <a:ext cx="479761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AR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C35564A6-0A83-4CB6-BC8D-E184D6DAAFCD}"/>
                  </a:ext>
                </a:extLst>
              </p:cNvPr>
              <p:cNvSpPr/>
              <p:nvPr/>
            </p:nvSpPr>
            <p:spPr>
              <a:xfrm>
                <a:off x="5148000" y="1008000"/>
                <a:ext cx="1442987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latin typeface="Arial Nova" panose="020B0504020202020204" pitchFamily="34" charset="0"/>
                  </a:rPr>
                  <a:t>pan</a:t>
                </a:r>
                <a:r>
                  <a:rPr lang="en-GB" sz="831" dirty="0">
                    <a:latin typeface="Arial Nova" panose="020B0504020202020204" pitchFamily="34" charset="0"/>
                  </a:rPr>
                  <a:t>-</a:t>
                </a:r>
                <a:r>
                  <a:rPr lang="en-GB" sz="831" b="1" dirty="0">
                    <a:latin typeface="Arial Nova" panose="020B0504020202020204" pitchFamily="34" charset="0"/>
                  </a:rPr>
                  <a:t>Cytokeratin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355A7F7-67D5-4899-8680-7B719194CDFE}"/>
                </a:ext>
              </a:extLst>
            </p:cNvPr>
            <p:cNvSpPr/>
            <p:nvPr/>
          </p:nvSpPr>
          <p:spPr>
            <a:xfrm>
              <a:off x="288000" y="1044000"/>
              <a:ext cx="375567" cy="3180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831" b="1" dirty="0">
                  <a:solidFill>
                    <a:srgbClr val="222222"/>
                  </a:solidFill>
                  <a:latin typeface="Arial Nova" panose="020B0504020202020204" pitchFamily="34" charset="0"/>
                </a:rPr>
                <a:t>A</a:t>
              </a:r>
              <a:endParaRPr lang="en-GB" sz="831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85F9507-5CEE-4707-A869-4CC48A8CEB50}"/>
              </a:ext>
            </a:extLst>
          </p:cNvPr>
          <p:cNvGrpSpPr/>
          <p:nvPr/>
        </p:nvGrpSpPr>
        <p:grpSpPr>
          <a:xfrm>
            <a:off x="5807148" y="1594413"/>
            <a:ext cx="2533843" cy="0"/>
            <a:chOff x="1663200" y="6829406"/>
            <a:chExt cx="3659996" cy="0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B80715A-A9D6-4CE9-ABAA-C59D22DE743F}"/>
                </a:ext>
              </a:extLst>
            </p:cNvPr>
            <p:cNvCxnSpPr/>
            <p:nvPr/>
          </p:nvCxnSpPr>
          <p:spPr>
            <a:xfrm>
              <a:off x="1663200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A4E05EDA-3DAE-4D74-B407-3B7626D7A2AC}"/>
                </a:ext>
              </a:extLst>
            </p:cNvPr>
            <p:cNvCxnSpPr/>
            <p:nvPr/>
          </p:nvCxnSpPr>
          <p:spPr>
            <a:xfrm>
              <a:off x="3363578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B906BB4-C76B-4C1A-A31D-51C97F6B69D3}"/>
                </a:ext>
              </a:extLst>
            </p:cNvPr>
            <p:cNvCxnSpPr/>
            <p:nvPr/>
          </p:nvCxnSpPr>
          <p:spPr>
            <a:xfrm>
              <a:off x="5060396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D538A456-BE55-4F86-8AB4-C88A5B66C6D8}"/>
              </a:ext>
            </a:extLst>
          </p:cNvPr>
          <p:cNvSpPr/>
          <p:nvPr/>
        </p:nvSpPr>
        <p:spPr>
          <a:xfrm>
            <a:off x="4943308" y="897231"/>
            <a:ext cx="3439385" cy="79753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31">
              <a:latin typeface="Arial Nova" panose="020B050402020202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953E085-0A57-4073-A9B8-426D7707FD09}"/>
              </a:ext>
            </a:extLst>
          </p:cNvPr>
          <p:cNvSpPr/>
          <p:nvPr/>
        </p:nvSpPr>
        <p:spPr>
          <a:xfrm>
            <a:off x="4021154" y="1845101"/>
            <a:ext cx="4361538" cy="9720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31">
              <a:latin typeface="Arial Nova" panose="020B05040202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047E30-14F3-4734-A8F8-4DE505D64ED0}"/>
              </a:ext>
            </a:extLst>
          </p:cNvPr>
          <p:cNvGrpSpPr/>
          <p:nvPr/>
        </p:nvGrpSpPr>
        <p:grpSpPr>
          <a:xfrm>
            <a:off x="4012687" y="1845101"/>
            <a:ext cx="4363606" cy="245111"/>
            <a:chOff x="288000" y="1008000"/>
            <a:chExt cx="6302987" cy="354049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D59EBF3-6359-4D29-87CD-5CFC6F3F7606}"/>
                </a:ext>
              </a:extLst>
            </p:cNvPr>
            <p:cNvGrpSpPr/>
            <p:nvPr/>
          </p:nvGrpSpPr>
          <p:grpSpPr>
            <a:xfrm>
              <a:off x="2086195" y="1008000"/>
              <a:ext cx="4504792" cy="318049"/>
              <a:chOff x="2086195" y="1008000"/>
              <a:chExt cx="4504792" cy="31804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70C81DD-EE45-4EFC-B50C-2C822B6C6EBE}"/>
                  </a:ext>
                </a:extLst>
              </p:cNvPr>
              <p:cNvSpPr/>
              <p:nvPr/>
            </p:nvSpPr>
            <p:spPr>
              <a:xfrm>
                <a:off x="2086195" y="1008000"/>
                <a:ext cx="625635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H&amp;E</a:t>
                </a:r>
                <a:r>
                  <a:rPr lang="en-GB" sz="83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 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02686A50-8C63-4F17-BD11-B9A83F822596}"/>
                  </a:ext>
                </a:extLst>
              </p:cNvPr>
              <p:cNvSpPr/>
              <p:nvPr/>
            </p:nvSpPr>
            <p:spPr>
              <a:xfrm>
                <a:off x="3816000" y="1008000"/>
                <a:ext cx="479761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solidFill>
                      <a:srgbClr val="222222"/>
                    </a:solidFill>
                    <a:latin typeface="Arial Nova" panose="020B0504020202020204" pitchFamily="34" charset="0"/>
                  </a:rPr>
                  <a:t>AR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7BDA70F-6C98-4B00-99DA-423F85192E7B}"/>
                  </a:ext>
                </a:extLst>
              </p:cNvPr>
              <p:cNvSpPr/>
              <p:nvPr/>
            </p:nvSpPr>
            <p:spPr>
              <a:xfrm>
                <a:off x="5148000" y="1008000"/>
                <a:ext cx="1442987" cy="3180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831" b="1" dirty="0">
                    <a:latin typeface="Arial Nova" panose="020B0504020202020204" pitchFamily="34" charset="0"/>
                  </a:rPr>
                  <a:t>pan</a:t>
                </a:r>
                <a:r>
                  <a:rPr lang="en-GB" sz="831" dirty="0">
                    <a:latin typeface="Arial Nova" panose="020B0504020202020204" pitchFamily="34" charset="0"/>
                  </a:rPr>
                  <a:t>-</a:t>
                </a:r>
                <a:r>
                  <a:rPr lang="en-GB" sz="831" b="1" dirty="0">
                    <a:latin typeface="Arial Nova" panose="020B0504020202020204" pitchFamily="34" charset="0"/>
                  </a:rPr>
                  <a:t>Cytokeratin</a:t>
                </a:r>
                <a:endParaRPr lang="en-GB" sz="831" dirty="0">
                  <a:latin typeface="Arial Nova" panose="020B0504020202020204" pitchFamily="34" charset="0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2BE065AF-DFE2-4535-8756-22F7D5EC4906}"/>
                </a:ext>
              </a:extLst>
            </p:cNvPr>
            <p:cNvSpPr/>
            <p:nvPr/>
          </p:nvSpPr>
          <p:spPr>
            <a:xfrm>
              <a:off x="288000" y="1044000"/>
              <a:ext cx="373250" cy="3180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GB" sz="831" b="1" dirty="0">
                  <a:solidFill>
                    <a:srgbClr val="222222"/>
                  </a:solidFill>
                  <a:latin typeface="Arial Nova" panose="020B0504020202020204" pitchFamily="34" charset="0"/>
                </a:rPr>
                <a:t>B</a:t>
              </a:r>
              <a:endParaRPr lang="en-GB" sz="831" dirty="0">
                <a:latin typeface="Arial Nova" panose="020B05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E8ED8A8-5692-4B69-8703-1E142D845D7A}"/>
              </a:ext>
            </a:extLst>
          </p:cNvPr>
          <p:cNvGrpSpPr/>
          <p:nvPr/>
        </p:nvGrpSpPr>
        <p:grpSpPr>
          <a:xfrm>
            <a:off x="5807148" y="2726746"/>
            <a:ext cx="2533843" cy="0"/>
            <a:chOff x="1663200" y="6829406"/>
            <a:chExt cx="3659996" cy="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90D8F8CC-3498-4CEA-9369-B4FE732DE1A8}"/>
                </a:ext>
              </a:extLst>
            </p:cNvPr>
            <p:cNvCxnSpPr/>
            <p:nvPr/>
          </p:nvCxnSpPr>
          <p:spPr>
            <a:xfrm>
              <a:off x="1663200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AAB1324-DFE9-43F1-9B46-720896785EDB}"/>
                </a:ext>
              </a:extLst>
            </p:cNvPr>
            <p:cNvCxnSpPr/>
            <p:nvPr/>
          </p:nvCxnSpPr>
          <p:spPr>
            <a:xfrm>
              <a:off x="3363578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650CF4D-B556-460D-8F6B-960F2B9A0DB0}"/>
                </a:ext>
              </a:extLst>
            </p:cNvPr>
            <p:cNvCxnSpPr/>
            <p:nvPr/>
          </p:nvCxnSpPr>
          <p:spPr>
            <a:xfrm>
              <a:off x="5060396" y="6829406"/>
              <a:ext cx="262800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4578196A-0AE0-44DE-8F87-8177FB5FD016}"/>
              </a:ext>
            </a:extLst>
          </p:cNvPr>
          <p:cNvSpPr/>
          <p:nvPr/>
        </p:nvSpPr>
        <p:spPr>
          <a:xfrm>
            <a:off x="4943308" y="2019563"/>
            <a:ext cx="3439385" cy="797538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831">
              <a:latin typeface="Arial Nova" panose="020B0504020202020204" pitchFamily="34" charset="0"/>
            </a:endParaRPr>
          </a:p>
        </p:txBody>
      </p:sp>
      <p:sp>
        <p:nvSpPr>
          <p:cNvPr id="51" name="TextBox 122">
            <a:extLst>
              <a:ext uri="{FF2B5EF4-FFF2-40B4-BE49-F238E27FC236}">
                <a16:creationId xmlns:a16="http://schemas.microsoft.com/office/drawing/2014/main" id="{409069EE-B305-4CD9-8907-C2FBEF90C410}"/>
              </a:ext>
            </a:extLst>
          </p:cNvPr>
          <p:cNvSpPr txBox="1"/>
          <p:nvPr/>
        </p:nvSpPr>
        <p:spPr>
          <a:xfrm>
            <a:off x="3647851" y="444535"/>
            <a:ext cx="2175835" cy="276999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sz="1200" i="1" dirty="0" err="1">
                <a:solidFill>
                  <a:prstClr val="black"/>
                </a:solidFill>
                <a:latin typeface="Arial Nova" panose="020B0504020202020204" pitchFamily="34" charset="0"/>
              </a:rPr>
              <a:t>Pten</a:t>
            </a:r>
            <a:r>
              <a:rPr lang="en-GB" sz="1200" i="1" baseline="30000" dirty="0" err="1">
                <a:solidFill>
                  <a:prstClr val="black"/>
                </a:solidFill>
                <a:latin typeface="Arial Nova" panose="020B0504020202020204" pitchFamily="34" charset="0"/>
              </a:rPr>
              <a:t>fl</a:t>
            </a:r>
            <a:r>
              <a:rPr lang="en-GB" sz="1200" i="1" baseline="30000" dirty="0">
                <a:solidFill>
                  <a:prstClr val="black"/>
                </a:solidFill>
                <a:latin typeface="Arial Nova" panose="020B0504020202020204" pitchFamily="34" charset="0"/>
              </a:rPr>
              <a:t>/</a:t>
            </a:r>
            <a:r>
              <a:rPr lang="en-GB" sz="1200" i="1" baseline="30000" dirty="0" err="1">
                <a:solidFill>
                  <a:prstClr val="black"/>
                </a:solidFill>
                <a:latin typeface="Arial Nova" panose="020B0504020202020204" pitchFamily="34" charset="0"/>
              </a:rPr>
              <a:t>fl</a:t>
            </a:r>
            <a:r>
              <a:rPr lang="en-GB" sz="1200" i="1" dirty="0">
                <a:solidFill>
                  <a:prstClr val="black"/>
                </a:solidFill>
                <a:latin typeface="Arial Nova" panose="020B0504020202020204" pitchFamily="34" charset="0"/>
              </a:rPr>
              <a:t> Kras</a:t>
            </a:r>
            <a:r>
              <a:rPr lang="en-GB" sz="1200" i="1" baseline="30000" dirty="0">
                <a:solidFill>
                  <a:prstClr val="black"/>
                </a:solidFill>
                <a:latin typeface="Arial Nova" panose="020B0504020202020204" pitchFamily="34" charset="0"/>
              </a:rPr>
              <a:t>V12 </a:t>
            </a:r>
            <a:r>
              <a:rPr lang="en-GB" sz="1200" i="1" dirty="0">
                <a:solidFill>
                  <a:prstClr val="black"/>
                </a:solidFill>
                <a:latin typeface="Arial Nova" panose="020B0504020202020204" pitchFamily="34" charset="0"/>
              </a:rPr>
              <a:t>PlxnB1</a:t>
            </a:r>
            <a:r>
              <a:rPr lang="en-GB" sz="1200" i="1" baseline="30000" dirty="0">
                <a:solidFill>
                  <a:prstClr val="black"/>
                </a:solidFill>
                <a:latin typeface="Arial Nova" panose="020B0504020202020204" pitchFamily="34" charset="0"/>
              </a:rPr>
              <a:t>-/- </a:t>
            </a:r>
            <a:endParaRPr lang="en-GB" sz="1200" i="1" dirty="0">
              <a:solidFill>
                <a:prstClr val="black"/>
              </a:solidFill>
              <a:latin typeface="Arial Nova" panose="020B05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F7E710-9E55-4CD2-BD45-5832EAEFE693}"/>
              </a:ext>
            </a:extLst>
          </p:cNvPr>
          <p:cNvSpPr txBox="1"/>
          <p:nvPr/>
        </p:nvSpPr>
        <p:spPr>
          <a:xfrm>
            <a:off x="3261499" y="4984373"/>
            <a:ext cx="6096000" cy="114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b="1" dirty="0">
                <a:solidFill>
                  <a:srgbClr val="000000"/>
                </a:solidFill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Supplementary Figure S8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200" b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Metastatic deposits in </a:t>
            </a:r>
            <a:r>
              <a:rPr lang="en-GB" sz="1200" b="1" i="1" kern="1200" dirty="0" err="1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Pten</a:t>
            </a:r>
            <a:r>
              <a:rPr lang="en-GB" sz="1200" b="1" i="1" kern="1200" baseline="30000" dirty="0" err="1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  <a:r>
              <a:rPr lang="en-GB" sz="1200" b="1" i="1" kern="1200" baseline="300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/fl</a:t>
            </a:r>
            <a:r>
              <a:rPr lang="en-GB" sz="1200" b="1" i="1" kern="1200" dirty="0"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Kras</a:t>
            </a:r>
            <a:r>
              <a:rPr lang="en-GB" sz="1200" b="1" i="1" kern="1200" baseline="30000" dirty="0"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G12V</a:t>
            </a:r>
            <a:r>
              <a:rPr lang="en-GB" sz="1200" b="1" i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PlxnB1</a:t>
            </a:r>
            <a:r>
              <a:rPr lang="en-GB" sz="1200" b="1" i="1" kern="1200" baseline="300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-/-</a:t>
            </a:r>
            <a:r>
              <a:rPr lang="en-GB" sz="1200" i="1" kern="1200" baseline="300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200" b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mouse cohort stained for H&amp;E, androgen receptor (AR) and pan-cytokeratin. 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Metastatic deposits were observed in 3 </a:t>
            </a:r>
            <a:r>
              <a:rPr lang="en-GB" sz="1200" i="1" kern="1200" dirty="0" err="1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Pten</a:t>
            </a:r>
            <a:r>
              <a:rPr lang="en-GB" sz="1200" i="1" kern="1200" baseline="30000" dirty="0" err="1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  <a:r>
              <a:rPr lang="en-GB" sz="1200" i="1" kern="1200" baseline="300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en-GB" sz="1200" i="1" kern="1200" baseline="30000" dirty="0" err="1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fl</a:t>
            </a:r>
            <a:r>
              <a:rPr lang="en-GB" sz="1200" i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Kras</a:t>
            </a:r>
            <a:r>
              <a:rPr lang="en-GB" sz="1200" i="1" kern="1200" baseline="300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V12 </a:t>
            </a:r>
            <a:r>
              <a:rPr lang="en-GB" sz="1200" i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PlxnB1</a:t>
            </a:r>
            <a:r>
              <a:rPr lang="en-GB" sz="1200" i="1" kern="1200" baseline="300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-/- 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cohort animals, met1 (#190, 175 days old, </a:t>
            </a:r>
            <a:r>
              <a:rPr lang="en-GB" sz="1200" b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met2 (#1402, 263 days old, </a:t>
            </a:r>
            <a:r>
              <a:rPr lang="en-GB" sz="1200" b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), met3 (#46, 306 days old, </a:t>
            </a:r>
            <a:r>
              <a:rPr lang="en-GB" sz="1200" b="1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H&amp;E (left image), AR (middle image) and pan-cytokeratin (right image). Scale bars are 200</a:t>
            </a:r>
            <a:r>
              <a:rPr lang="el-GR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μ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m.</a:t>
            </a:r>
            <a:endParaRPr lang="en-GB" sz="1200" dirty="0"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398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</Words>
  <Application>Microsoft Office PowerPoint</Application>
  <PresentationFormat>Widescreen</PresentationFormat>
  <Paragraphs>29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Nova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Magali Williamson</dc:creator>
  <cp:lastModifiedBy>Magali Williamson</cp:lastModifiedBy>
  <cp:revision>1</cp:revision>
  <dcterms:created xsi:type="dcterms:W3CDTF">2023-01-04T17:12:50Z</dcterms:created>
  <dcterms:modified xsi:type="dcterms:W3CDTF">2023-01-04T17:13:30Z</dcterms:modified>
</cp:coreProperties>
</file>