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4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9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5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5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2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3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5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3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0E29-2357-4FD7-9068-D8BD5BAB5F02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73412-69C9-4C4E-BEB4-8D831927F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1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8415916" y="2659"/>
            <a:ext cx="72808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SFig</a:t>
            </a:r>
            <a:r>
              <a:rPr lang="en-US" dirty="0" smtClean="0"/>
              <a:t> </a:t>
            </a:r>
            <a:r>
              <a:rPr lang="en-US" dirty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6427" y="35270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81414" y="35270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191452"/>
              </p:ext>
            </p:extLst>
          </p:nvPr>
        </p:nvGraphicFramePr>
        <p:xfrm>
          <a:off x="786427" y="147477"/>
          <a:ext cx="340836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" name="Prism 7" r:id="rId3" imgW="3407604" imgH="2710879" progId="Prism7.Document">
                  <p:embed/>
                </p:oleObj>
              </mc:Choice>
              <mc:Fallback>
                <p:oleObj name="Prism 7" r:id="rId3" imgW="3407604" imgH="2710879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6427" y="147477"/>
                        <a:ext cx="3408363" cy="271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10667"/>
              </p:ext>
            </p:extLst>
          </p:nvPr>
        </p:nvGraphicFramePr>
        <p:xfrm>
          <a:off x="4481414" y="147477"/>
          <a:ext cx="3598863" cy="272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" name="Prism 7" r:id="rId5" imgW="3599556" imgH="2729247" progId="Prism7.Document">
                  <p:embed/>
                </p:oleObj>
              </mc:Choice>
              <mc:Fallback>
                <p:oleObj name="Prism 7" r:id="rId5" imgW="3599556" imgH="2729247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1414" y="147477"/>
                        <a:ext cx="3598863" cy="2728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748416"/>
              </p:ext>
            </p:extLst>
          </p:nvPr>
        </p:nvGraphicFramePr>
        <p:xfrm>
          <a:off x="786427" y="3368701"/>
          <a:ext cx="341630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Prism 7" r:id="rId7" imgW="3416608" imgH="2646772" progId="Prism7.Document">
                  <p:embed/>
                </p:oleObj>
              </mc:Choice>
              <mc:Fallback>
                <p:oleObj name="Prism 7" r:id="rId7" imgW="3416608" imgH="2646772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6427" y="3368701"/>
                        <a:ext cx="3416300" cy="264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515480"/>
              </p:ext>
            </p:extLst>
          </p:nvPr>
        </p:nvGraphicFramePr>
        <p:xfrm>
          <a:off x="4748043" y="3256494"/>
          <a:ext cx="3343275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" name="Prism 7" r:id="rId9" imgW="3343500" imgH="2783991" progId="Prism7.Document">
                  <p:embed/>
                </p:oleObj>
              </mc:Choice>
              <mc:Fallback>
                <p:oleObj name="Prism 7" r:id="rId9" imgW="3343500" imgH="2783991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48043" y="3256494"/>
                        <a:ext cx="3343275" cy="278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9742" y="322904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84729" y="3229040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6574" y="6041564"/>
            <a:ext cx="868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Supplementary Figure </a:t>
            </a:r>
            <a:r>
              <a:rPr lang="en-US" sz="1200" b="1" dirty="0" smtClean="0"/>
              <a:t>5</a:t>
            </a:r>
            <a:r>
              <a:rPr lang="en-US" sz="1200" dirty="0" smtClean="0"/>
              <a:t>. </a:t>
            </a:r>
            <a:r>
              <a:rPr lang="en-US" sz="1200" b="1" dirty="0" smtClean="0"/>
              <a:t>Combining </a:t>
            </a:r>
            <a:r>
              <a:rPr lang="en-US" sz="1200" b="1" dirty="0"/>
              <a:t>checkpoint inhibition with Clec9A-mAFN does not cause toxicity.</a:t>
            </a:r>
            <a:r>
              <a:rPr lang="en-US" sz="1200" dirty="0"/>
              <a:t> Treatment with Clec9A-AcTaferon of B16 tumors </a:t>
            </a:r>
            <a:r>
              <a:rPr lang="en-US" sz="1200" dirty="0" err="1"/>
              <a:t>s.c.</a:t>
            </a:r>
            <a:r>
              <a:rPr lang="en-US" sz="1200" dirty="0"/>
              <a:t> inoculated in C57Bl/6 mice does not cause anemia (</a:t>
            </a:r>
            <a:r>
              <a:rPr lang="en-US" sz="1200" b="1" dirty="0"/>
              <a:t>a</a:t>
            </a:r>
            <a:r>
              <a:rPr lang="en-US" sz="1200" dirty="0"/>
              <a:t>), thrombocytopenia (</a:t>
            </a:r>
            <a:r>
              <a:rPr lang="en-US" sz="1200" b="1" dirty="0"/>
              <a:t>b</a:t>
            </a:r>
            <a:r>
              <a:rPr lang="en-US" sz="1200" dirty="0"/>
              <a:t>), lymphopenia (</a:t>
            </a:r>
            <a:r>
              <a:rPr lang="en-US" sz="1200" b="1" dirty="0"/>
              <a:t>c</a:t>
            </a:r>
            <a:r>
              <a:rPr lang="en-US" sz="1200" dirty="0"/>
              <a:t>), or neutropenia (</a:t>
            </a:r>
            <a:r>
              <a:rPr lang="en-US" sz="1200" b="1" dirty="0"/>
              <a:t>d</a:t>
            </a:r>
            <a:r>
              <a:rPr lang="en-US" sz="1200" dirty="0"/>
              <a:t>); extra therapy with anti-PDL1 and </a:t>
            </a:r>
            <a:r>
              <a:rPr lang="en-US" sz="1200" dirty="0" err="1"/>
              <a:t>Treg</a:t>
            </a:r>
            <a:r>
              <a:rPr lang="en-US" sz="1200" dirty="0"/>
              <a:t> depleting anti-CTLA4+anti-OX40 has no detrimental effects (n=5 mice per group, shown is a representative experiment). No statistical significant differences were found by one-way ANOVA with Tukey’s multiple comparison test.</a:t>
            </a:r>
          </a:p>
          <a:p>
            <a:r>
              <a:rPr lang="en-US" sz="1200" dirty="0"/>
              <a:t> 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96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2722</TotalTime>
  <Words>91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7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Anje Cauwels</dc:creator>
  <cp:lastModifiedBy>Anje Cauwels</cp:lastModifiedBy>
  <cp:revision>145</cp:revision>
  <dcterms:created xsi:type="dcterms:W3CDTF">2016-04-20T14:20:02Z</dcterms:created>
  <dcterms:modified xsi:type="dcterms:W3CDTF">2017-10-13T18:57:46Z</dcterms:modified>
</cp:coreProperties>
</file>