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4" r:id="rId2"/>
  </p:sldIdLst>
  <p:sldSz cx="6858000" cy="9144000" type="screen4x3"/>
  <p:notesSz cx="6735763" cy="9869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" userDrawn="1">
          <p15:clr>
            <a:srgbClr val="A4A3A4"/>
          </p15:clr>
        </p15:guide>
        <p15:guide id="2" pos="164" userDrawn="1">
          <p15:clr>
            <a:srgbClr val="A4A3A4"/>
          </p15:clr>
        </p15:guide>
        <p15:guide id="3" orient="horz" pos="4377" userDrawn="1">
          <p15:clr>
            <a:srgbClr val="A4A3A4"/>
          </p15:clr>
        </p15:guide>
        <p15:guide id="4" pos="26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99"/>
    <a:srgbClr val="E4B4B4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9261" autoAdjust="0"/>
    <p:restoredTop sz="50000" autoAdjust="0"/>
  </p:normalViewPr>
  <p:slideViewPr>
    <p:cSldViewPr>
      <p:cViewPr>
        <p:scale>
          <a:sx n="130" d="100"/>
          <a:sy n="130" d="100"/>
        </p:scale>
        <p:origin x="-552" y="2224"/>
      </p:cViewPr>
      <p:guideLst>
        <p:guide orient="horz" pos="4364"/>
        <p:guide orient="horz" pos="249"/>
        <p:guide pos="2448"/>
        <p:guide pos="30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46707-6BB4-4DA6-B389-63E22854239D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979613" y="739775"/>
            <a:ext cx="2776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765FD-CD3C-4290-9C4A-FDBBAAE817D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64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5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56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04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51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93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40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53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40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7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1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77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D5EA-2137-4A54-9E9A-CE0B438A1EF6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5841-7C67-4EAD-8458-D6719EA44D5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60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jpe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/>
          <p:nvPr/>
        </p:nvSpPr>
        <p:spPr>
          <a:xfrm>
            <a:off x="5035198" y="8820472"/>
            <a:ext cx="1827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rial"/>
                <a:cs typeface="Arial"/>
              </a:rPr>
              <a:t>Supplementary Figure 1</a:t>
            </a:r>
            <a:endParaRPr lang="en-US" sz="1200">
              <a:latin typeface="Arial"/>
              <a:cs typeface="Arial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-5210" y="3779912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Arial" pitchFamily="34" charset="0"/>
                <a:cs typeface="Arial" pitchFamily="34" charset="0"/>
              </a:rPr>
              <a:t>C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Groupe 127"/>
          <p:cNvGrpSpPr/>
          <p:nvPr/>
        </p:nvGrpSpPr>
        <p:grpSpPr>
          <a:xfrm>
            <a:off x="568469" y="3995936"/>
            <a:ext cx="1838125" cy="1269196"/>
            <a:chOff x="3644742" y="6741887"/>
            <a:chExt cx="1838125" cy="1269196"/>
          </a:xfrm>
        </p:grpSpPr>
        <p:grpSp>
          <p:nvGrpSpPr>
            <p:cNvPr id="97" name="Groupe 180"/>
            <p:cNvGrpSpPr/>
            <p:nvPr/>
          </p:nvGrpSpPr>
          <p:grpSpPr>
            <a:xfrm>
              <a:off x="3644742" y="6741887"/>
              <a:ext cx="1709238" cy="1269196"/>
              <a:chOff x="3749852" y="434488"/>
              <a:chExt cx="1709238" cy="1269196"/>
            </a:xfrm>
          </p:grpSpPr>
          <p:grpSp>
            <p:nvGrpSpPr>
              <p:cNvPr id="100" name="Groupe 181"/>
              <p:cNvGrpSpPr/>
              <p:nvPr/>
            </p:nvGrpSpPr>
            <p:grpSpPr>
              <a:xfrm>
                <a:off x="3749852" y="891708"/>
                <a:ext cx="1562734" cy="811976"/>
                <a:chOff x="2045287" y="3740767"/>
                <a:chExt cx="1562734" cy="811976"/>
              </a:xfrm>
            </p:grpSpPr>
            <p:pic>
              <p:nvPicPr>
                <p:cNvPr id="102" name="Picture 36" descr="C:\Ludiane\These\Lentivirus\Dec 2016\Western Blot\SCAN0012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67493" r="38526" b="30124"/>
                <a:stretch/>
              </p:blipFill>
              <p:spPr bwMode="auto">
                <a:xfrm rot="10800000">
                  <a:off x="2577695" y="4064476"/>
                  <a:ext cx="731100" cy="21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36" descr="C:\Ludiane\These\Lentivirus\Dec 2016\Western Blot\SCAN0012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526" t="38951" r="42000" b="58666"/>
                <a:stretch/>
              </p:blipFill>
              <p:spPr bwMode="auto">
                <a:xfrm rot="10800000">
                  <a:off x="2577694" y="4315529"/>
                  <a:ext cx="731100" cy="21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4" name="ZoneTexte 103"/>
                <p:cNvSpPr txBox="1"/>
                <p:nvPr/>
              </p:nvSpPr>
              <p:spPr>
                <a:xfrm>
                  <a:off x="2202063" y="4055469"/>
                  <a:ext cx="4056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smtClean="0">
                      <a:latin typeface="Arial" pitchFamily="34" charset="0"/>
                      <a:cs typeface="Arial" pitchFamily="34" charset="0"/>
                    </a:rPr>
                    <a:t>Pxn</a:t>
                  </a:r>
                  <a:endParaRPr lang="en-US" sz="1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ZoneTexte 104"/>
                <p:cNvSpPr txBox="1"/>
                <p:nvPr/>
              </p:nvSpPr>
              <p:spPr>
                <a:xfrm>
                  <a:off x="2045287" y="4306522"/>
                  <a:ext cx="57658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smtClean="0">
                      <a:latin typeface="Arial" pitchFamily="34" charset="0"/>
                      <a:cs typeface="Arial" pitchFamily="34" charset="0"/>
                    </a:rPr>
                    <a:t>F-actin</a:t>
                  </a:r>
                  <a:endParaRPr lang="en-US" sz="1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Rectangle 50"/>
                <p:cNvSpPr>
                  <a:spLocks noChangeArrowheads="1"/>
                </p:cNvSpPr>
                <p:nvPr/>
              </p:nvSpPr>
              <p:spPr bwMode="auto">
                <a:xfrm rot="18900000">
                  <a:off x="2568742" y="3740767"/>
                  <a:ext cx="548653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Sh-scram</a:t>
                  </a:r>
                  <a:endParaRPr kumimoji="0" lang="en-US" sz="18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Rectangle 51"/>
                <p:cNvSpPr>
                  <a:spLocks noChangeArrowheads="1"/>
                </p:cNvSpPr>
                <p:nvPr/>
              </p:nvSpPr>
              <p:spPr bwMode="auto">
                <a:xfrm rot="18900000">
                  <a:off x="2832084" y="3751060"/>
                  <a:ext cx="520350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Sh-pxn-1</a:t>
                  </a:r>
                  <a:endParaRPr kumimoji="0" lang="en-US" sz="18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Rectangle 52"/>
                <p:cNvSpPr>
                  <a:spLocks noChangeArrowheads="1"/>
                </p:cNvSpPr>
                <p:nvPr/>
              </p:nvSpPr>
              <p:spPr bwMode="auto">
                <a:xfrm rot="18900000">
                  <a:off x="3087671" y="3751060"/>
                  <a:ext cx="520350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Sh-pxn-2</a:t>
                  </a:r>
                  <a:endParaRPr kumimoji="0" lang="en-US" sz="18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1" name="ZoneTexte 3"/>
              <p:cNvSpPr txBox="1">
                <a:spLocks noChangeArrowheads="1"/>
              </p:cNvSpPr>
              <p:nvPr/>
            </p:nvSpPr>
            <p:spPr bwMode="auto">
              <a:xfrm>
                <a:off x="4036522" y="434488"/>
                <a:ext cx="142256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US" sz="1000" b="1" smtClean="0">
                    <a:latin typeface="Arial" pitchFamily="34" charset="0"/>
                    <a:cs typeface="Arial" pitchFamily="34" charset="0"/>
                  </a:rPr>
                  <a:t>CD8</a:t>
                </a:r>
                <a:r>
                  <a:rPr lang="en-US" sz="1000" b="1" baseline="30000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sz="1000" b="1" smtClean="0">
                    <a:latin typeface="Arial" pitchFamily="34" charset="0"/>
                    <a:cs typeface="Arial" pitchFamily="34" charset="0"/>
                  </a:rPr>
                  <a:t>/CD103</a:t>
                </a:r>
                <a:r>
                  <a:rPr lang="en-US" sz="1000" b="1" baseline="3000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1000" b="1" smtClean="0">
                    <a:latin typeface="Arial" pitchFamily="34" charset="0"/>
                    <a:cs typeface="Arial" pitchFamily="34" charset="0"/>
                  </a:rPr>
                  <a:t>T cells </a:t>
                </a:r>
                <a:endParaRPr lang="en-US" sz="1000" b="1" baseline="300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8" name="ZoneTexte 97"/>
            <p:cNvSpPr txBox="1"/>
            <p:nvPr/>
          </p:nvSpPr>
          <p:spPr>
            <a:xfrm>
              <a:off x="4854998" y="7479923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latin typeface="Arial" pitchFamily="34" charset="0"/>
                  <a:cs typeface="Arial" pitchFamily="34" charset="0"/>
                </a:rPr>
                <a:t>68 KDa</a:t>
              </a: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4870462" y="7737193"/>
              <a:ext cx="6124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latin typeface="Arial" pitchFamily="34" charset="0"/>
                  <a:cs typeface="Arial" pitchFamily="34" charset="0"/>
                </a:rPr>
                <a:t>42 KDa</a:t>
              </a: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5"/>
          <p:cNvGrpSpPr>
            <a:grpSpLocks noChangeAspect="1"/>
          </p:cNvGrpSpPr>
          <p:nvPr/>
        </p:nvGrpSpPr>
        <p:grpSpPr bwMode="auto">
          <a:xfrm rot="5400000">
            <a:off x="3802022" y="2914182"/>
            <a:ext cx="1637792" cy="3081220"/>
            <a:chOff x="5018" y="3225"/>
            <a:chExt cx="1404" cy="2154"/>
          </a:xfrm>
        </p:grpSpPr>
        <p:sp>
          <p:nvSpPr>
            <p:cNvPr id="1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5018" y="3225"/>
              <a:ext cx="1111" cy="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5018" y="3225"/>
              <a:ext cx="1111" cy="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5405" y="3549"/>
              <a:ext cx="666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5442" y="3806"/>
              <a:ext cx="147" cy="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9"/>
            <p:cNvSpPr>
              <a:spLocks/>
            </p:cNvSpPr>
            <p:nvPr/>
          </p:nvSpPr>
          <p:spPr bwMode="auto">
            <a:xfrm>
              <a:off x="5442" y="3806"/>
              <a:ext cx="146" cy="885"/>
            </a:xfrm>
            <a:custGeom>
              <a:avLst/>
              <a:gdLst>
                <a:gd name="T0" fmla="*/ 0 w 153"/>
                <a:gd name="T1" fmla="*/ 927 h 927"/>
                <a:gd name="T2" fmla="*/ 0 w 153"/>
                <a:gd name="T3" fmla="*/ 927 h 927"/>
                <a:gd name="T4" fmla="*/ 0 w 153"/>
                <a:gd name="T5" fmla="*/ 0 h 927"/>
                <a:gd name="T6" fmla="*/ 153 w 153"/>
                <a:gd name="T7" fmla="*/ 0 h 927"/>
                <a:gd name="T8" fmla="*/ 153 w 153"/>
                <a:gd name="T9" fmla="*/ 92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927">
                  <a:moveTo>
                    <a:pt x="0" y="927"/>
                  </a:moveTo>
                  <a:lnTo>
                    <a:pt x="0" y="927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927"/>
                  </a:lnTo>
                </a:path>
              </a:pathLst>
            </a:cu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Freeform 10"/>
            <p:cNvSpPr>
              <a:spLocks/>
            </p:cNvSpPr>
            <p:nvPr/>
          </p:nvSpPr>
          <p:spPr bwMode="auto">
            <a:xfrm>
              <a:off x="5479" y="3650"/>
              <a:ext cx="73" cy="0"/>
            </a:xfrm>
            <a:custGeom>
              <a:avLst/>
              <a:gdLst>
                <a:gd name="T0" fmla="*/ 0 w 76"/>
                <a:gd name="T1" fmla="*/ 76 w 76"/>
                <a:gd name="T2" fmla="*/ 0 w 7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">
                  <a:moveTo>
                    <a:pt x="0" y="0"/>
                  </a:move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Line 11"/>
            <p:cNvSpPr>
              <a:spLocks noChangeShapeType="1"/>
            </p:cNvSpPr>
            <p:nvPr/>
          </p:nvSpPr>
          <p:spPr bwMode="auto">
            <a:xfrm>
              <a:off x="5515" y="3650"/>
              <a:ext cx="0" cy="1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5664" y="4242"/>
              <a:ext cx="147" cy="4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reeform 13"/>
            <p:cNvSpPr>
              <a:spLocks/>
            </p:cNvSpPr>
            <p:nvPr/>
          </p:nvSpPr>
          <p:spPr bwMode="auto">
            <a:xfrm>
              <a:off x="5664" y="4242"/>
              <a:ext cx="146" cy="449"/>
            </a:xfrm>
            <a:custGeom>
              <a:avLst/>
              <a:gdLst>
                <a:gd name="T0" fmla="*/ 0 w 153"/>
                <a:gd name="T1" fmla="*/ 470 h 470"/>
                <a:gd name="T2" fmla="*/ 0 w 153"/>
                <a:gd name="T3" fmla="*/ 470 h 470"/>
                <a:gd name="T4" fmla="*/ 0 w 153"/>
                <a:gd name="T5" fmla="*/ 0 h 470"/>
                <a:gd name="T6" fmla="*/ 153 w 153"/>
                <a:gd name="T7" fmla="*/ 0 h 470"/>
                <a:gd name="T8" fmla="*/ 153 w 153"/>
                <a:gd name="T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470">
                  <a:moveTo>
                    <a:pt x="0" y="470"/>
                  </a:moveTo>
                  <a:lnTo>
                    <a:pt x="0" y="470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470"/>
                  </a:lnTo>
                </a:path>
              </a:pathLst>
            </a:cu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Freeform 14"/>
            <p:cNvSpPr>
              <a:spLocks/>
            </p:cNvSpPr>
            <p:nvPr/>
          </p:nvSpPr>
          <p:spPr bwMode="auto">
            <a:xfrm>
              <a:off x="5701" y="4230"/>
              <a:ext cx="73" cy="0"/>
            </a:xfrm>
            <a:custGeom>
              <a:avLst/>
              <a:gdLst>
                <a:gd name="T0" fmla="*/ 0 w 76"/>
                <a:gd name="T1" fmla="*/ 76 w 76"/>
                <a:gd name="T2" fmla="*/ 0 w 7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">
                  <a:moveTo>
                    <a:pt x="0" y="0"/>
                  </a:move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Line 15"/>
            <p:cNvSpPr>
              <a:spLocks noChangeShapeType="1"/>
            </p:cNvSpPr>
            <p:nvPr/>
          </p:nvSpPr>
          <p:spPr bwMode="auto">
            <a:xfrm>
              <a:off x="5738" y="4230"/>
              <a:ext cx="0" cy="12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5887" y="4349"/>
              <a:ext cx="147" cy="34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Freeform 17"/>
            <p:cNvSpPr>
              <a:spLocks/>
            </p:cNvSpPr>
            <p:nvPr/>
          </p:nvSpPr>
          <p:spPr bwMode="auto">
            <a:xfrm>
              <a:off x="5887" y="4349"/>
              <a:ext cx="146" cy="342"/>
            </a:xfrm>
            <a:custGeom>
              <a:avLst/>
              <a:gdLst>
                <a:gd name="T0" fmla="*/ 0 w 153"/>
                <a:gd name="T1" fmla="*/ 358 h 358"/>
                <a:gd name="T2" fmla="*/ 0 w 153"/>
                <a:gd name="T3" fmla="*/ 358 h 358"/>
                <a:gd name="T4" fmla="*/ 0 w 153"/>
                <a:gd name="T5" fmla="*/ 0 h 358"/>
                <a:gd name="T6" fmla="*/ 153 w 153"/>
                <a:gd name="T7" fmla="*/ 0 h 358"/>
                <a:gd name="T8" fmla="*/ 153 w 153"/>
                <a:gd name="T9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58">
                  <a:moveTo>
                    <a:pt x="0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358"/>
                  </a:lnTo>
                </a:path>
              </a:pathLst>
            </a:cu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Freeform 18"/>
            <p:cNvSpPr>
              <a:spLocks/>
            </p:cNvSpPr>
            <p:nvPr/>
          </p:nvSpPr>
          <p:spPr bwMode="auto">
            <a:xfrm>
              <a:off x="5924" y="4322"/>
              <a:ext cx="72" cy="0"/>
            </a:xfrm>
            <a:custGeom>
              <a:avLst/>
              <a:gdLst>
                <a:gd name="T0" fmla="*/ 0 w 76"/>
                <a:gd name="T1" fmla="*/ 76 w 76"/>
                <a:gd name="T2" fmla="*/ 0 w 7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">
                  <a:moveTo>
                    <a:pt x="0" y="0"/>
                  </a:move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Line 19"/>
            <p:cNvSpPr>
              <a:spLocks noChangeShapeType="1"/>
            </p:cNvSpPr>
            <p:nvPr/>
          </p:nvSpPr>
          <p:spPr bwMode="auto">
            <a:xfrm>
              <a:off x="5960" y="4322"/>
              <a:ext cx="0" cy="27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Line 20"/>
            <p:cNvSpPr>
              <a:spLocks noChangeShapeType="1"/>
            </p:cNvSpPr>
            <p:nvPr/>
          </p:nvSpPr>
          <p:spPr bwMode="auto">
            <a:xfrm>
              <a:off x="5405" y="4694"/>
              <a:ext cx="667" cy="0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 rot="16200000">
              <a:off x="5316" y="4867"/>
              <a:ext cx="38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h-scram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 rot="16200000">
              <a:off x="5533" y="4801"/>
              <a:ext cx="4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h-pxn-1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 rot="16200000">
              <a:off x="5787" y="4837"/>
              <a:ext cx="36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Sh-pxn-2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Line 24"/>
            <p:cNvSpPr>
              <a:spLocks noChangeShapeType="1"/>
            </p:cNvSpPr>
            <p:nvPr/>
          </p:nvSpPr>
          <p:spPr bwMode="auto">
            <a:xfrm flipV="1">
              <a:off x="6071" y="3549"/>
              <a:ext cx="0" cy="1145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Line 25"/>
            <p:cNvSpPr>
              <a:spLocks noChangeShapeType="1"/>
            </p:cNvSpPr>
            <p:nvPr/>
          </p:nvSpPr>
          <p:spPr bwMode="auto">
            <a:xfrm flipH="1">
              <a:off x="6075" y="4694"/>
              <a:ext cx="33" cy="0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 rot="16200000">
              <a:off x="6142" y="4609"/>
              <a:ext cx="12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Line 27"/>
            <p:cNvSpPr>
              <a:spLocks noChangeShapeType="1"/>
            </p:cNvSpPr>
            <p:nvPr/>
          </p:nvSpPr>
          <p:spPr bwMode="auto">
            <a:xfrm flipH="1">
              <a:off x="6075" y="4313"/>
              <a:ext cx="33" cy="0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 rot="16200000">
              <a:off x="6142" y="4227"/>
              <a:ext cx="12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Line 29"/>
            <p:cNvSpPr>
              <a:spLocks noChangeShapeType="1"/>
            </p:cNvSpPr>
            <p:nvPr/>
          </p:nvSpPr>
          <p:spPr bwMode="auto">
            <a:xfrm flipH="1">
              <a:off x="6075" y="3931"/>
              <a:ext cx="33" cy="0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 rot="16200000">
              <a:off x="6142" y="3845"/>
              <a:ext cx="12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Line 31"/>
            <p:cNvSpPr>
              <a:spLocks noChangeShapeType="1"/>
            </p:cNvSpPr>
            <p:nvPr/>
          </p:nvSpPr>
          <p:spPr bwMode="auto">
            <a:xfrm flipH="1">
              <a:off x="6075" y="3549"/>
              <a:ext cx="33" cy="0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 rot="16200000">
              <a:off x="6142" y="3463"/>
              <a:ext cx="12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1.5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 rot="16200000">
              <a:off x="5903" y="4052"/>
              <a:ext cx="90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Pxn/</a:t>
              </a:r>
              <a:r>
                <a:rPr lang="en-US" sz="10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F-a</a:t>
              </a: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ctin ratio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5" name="ZoneTexte 194"/>
          <p:cNvSpPr txBox="1"/>
          <p:nvPr/>
        </p:nvSpPr>
        <p:spPr>
          <a:xfrm>
            <a:off x="-33866" y="5436096"/>
            <a:ext cx="302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Arial" pitchFamily="34" charset="0"/>
                <a:cs typeface="Arial" pitchFamily="34" charset="0"/>
              </a:rPr>
              <a:t>D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6" name="Groupe 265"/>
          <p:cNvGrpSpPr/>
          <p:nvPr/>
        </p:nvGrpSpPr>
        <p:grpSpPr>
          <a:xfrm rot="5400000">
            <a:off x="4087823" y="5129030"/>
            <a:ext cx="1217616" cy="2427353"/>
            <a:chOff x="7634315" y="4190950"/>
            <a:chExt cx="1217616" cy="2574984"/>
          </a:xfrm>
        </p:grpSpPr>
        <p:grpSp>
          <p:nvGrpSpPr>
            <p:cNvPr id="197" name="Group 6"/>
            <p:cNvGrpSpPr>
              <a:grpSpLocks noChangeAspect="1"/>
            </p:cNvGrpSpPr>
            <p:nvPr/>
          </p:nvGrpSpPr>
          <p:grpSpPr bwMode="auto">
            <a:xfrm>
              <a:off x="7634315" y="4256094"/>
              <a:ext cx="1217616" cy="2509840"/>
              <a:chOff x="4809" y="2681"/>
              <a:chExt cx="767" cy="1581"/>
            </a:xfrm>
          </p:grpSpPr>
          <p:sp>
            <p:nvSpPr>
              <p:cNvPr id="202" name="Rectangle 8"/>
              <p:cNvSpPr>
                <a:spLocks noChangeArrowheads="1"/>
              </p:cNvSpPr>
              <p:nvPr/>
            </p:nvSpPr>
            <p:spPr bwMode="auto">
              <a:xfrm>
                <a:off x="4809" y="2728"/>
                <a:ext cx="515" cy="1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9"/>
              <p:cNvSpPr>
                <a:spLocks noChangeArrowheads="1"/>
              </p:cNvSpPr>
              <p:nvPr/>
            </p:nvSpPr>
            <p:spPr bwMode="auto">
              <a:xfrm>
                <a:off x="4838" y="2984"/>
                <a:ext cx="114" cy="8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0"/>
              <p:cNvSpPr>
                <a:spLocks/>
              </p:cNvSpPr>
              <p:nvPr/>
            </p:nvSpPr>
            <p:spPr bwMode="auto">
              <a:xfrm>
                <a:off x="4838" y="2984"/>
                <a:ext cx="113" cy="890"/>
              </a:xfrm>
              <a:custGeom>
                <a:avLst/>
                <a:gdLst>
                  <a:gd name="T0" fmla="*/ 0 w 119"/>
                  <a:gd name="T1" fmla="*/ 929 h 929"/>
                  <a:gd name="T2" fmla="*/ 0 w 119"/>
                  <a:gd name="T3" fmla="*/ 929 h 929"/>
                  <a:gd name="T4" fmla="*/ 0 w 119"/>
                  <a:gd name="T5" fmla="*/ 0 h 929"/>
                  <a:gd name="T6" fmla="*/ 119 w 119"/>
                  <a:gd name="T7" fmla="*/ 0 h 929"/>
                  <a:gd name="T8" fmla="*/ 119 w 1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29">
                    <a:moveTo>
                      <a:pt x="0" y="929"/>
                    </a:moveTo>
                    <a:lnTo>
                      <a:pt x="0" y="929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929"/>
                    </a:lnTo>
                  </a:path>
                </a:pathLst>
              </a:custGeom>
              <a:noFill/>
              <a:ln w="1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1"/>
              <p:cNvSpPr>
                <a:spLocks/>
              </p:cNvSpPr>
              <p:nvPr/>
            </p:nvSpPr>
            <p:spPr bwMode="auto">
              <a:xfrm>
                <a:off x="4866" y="2854"/>
                <a:ext cx="57" cy="0"/>
              </a:xfrm>
              <a:custGeom>
                <a:avLst/>
                <a:gdLst>
                  <a:gd name="T0" fmla="*/ 0 w 60"/>
                  <a:gd name="T1" fmla="*/ 60 w 60"/>
                  <a:gd name="T2" fmla="*/ 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">
                    <a:moveTo>
                      <a:pt x="0" y="0"/>
                    </a:moveTo>
                    <a:lnTo>
                      <a:pt x="60" y="0"/>
                    </a:lnTo>
                    <a:lnTo>
                      <a:pt x="0" y="0"/>
                    </a:lnTo>
                  </a:path>
                </a:pathLst>
              </a:custGeom>
              <a:noFill/>
              <a:ln w="1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2"/>
              <p:cNvSpPr>
                <a:spLocks noChangeShapeType="1"/>
              </p:cNvSpPr>
              <p:nvPr/>
            </p:nvSpPr>
            <p:spPr bwMode="auto">
              <a:xfrm>
                <a:off x="4895" y="2854"/>
                <a:ext cx="0" cy="130"/>
              </a:xfrm>
              <a:prstGeom prst="line">
                <a:avLst/>
              </a:prstGeom>
              <a:noFill/>
              <a:ln w="1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3"/>
              <p:cNvSpPr>
                <a:spLocks noChangeArrowheads="1"/>
              </p:cNvSpPr>
              <p:nvPr/>
            </p:nvSpPr>
            <p:spPr bwMode="auto">
              <a:xfrm>
                <a:off x="5010" y="3532"/>
                <a:ext cx="114" cy="34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4"/>
              <p:cNvSpPr>
                <a:spLocks/>
              </p:cNvSpPr>
              <p:nvPr/>
            </p:nvSpPr>
            <p:spPr bwMode="auto">
              <a:xfrm>
                <a:off x="5010" y="3532"/>
                <a:ext cx="113" cy="342"/>
              </a:xfrm>
              <a:custGeom>
                <a:avLst/>
                <a:gdLst>
                  <a:gd name="T0" fmla="*/ 0 w 119"/>
                  <a:gd name="T1" fmla="*/ 357 h 357"/>
                  <a:gd name="T2" fmla="*/ 0 w 119"/>
                  <a:gd name="T3" fmla="*/ 357 h 357"/>
                  <a:gd name="T4" fmla="*/ 0 w 119"/>
                  <a:gd name="T5" fmla="*/ 0 h 357"/>
                  <a:gd name="T6" fmla="*/ 119 w 119"/>
                  <a:gd name="T7" fmla="*/ 0 h 357"/>
                  <a:gd name="T8" fmla="*/ 119 w 119"/>
                  <a:gd name="T9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357">
                    <a:moveTo>
                      <a:pt x="0" y="357"/>
                    </a:moveTo>
                    <a:lnTo>
                      <a:pt x="0" y="357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357"/>
                    </a:lnTo>
                  </a:path>
                </a:pathLst>
              </a:custGeom>
              <a:noFill/>
              <a:ln w="1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5"/>
              <p:cNvSpPr>
                <a:spLocks/>
              </p:cNvSpPr>
              <p:nvPr/>
            </p:nvSpPr>
            <p:spPr bwMode="auto">
              <a:xfrm>
                <a:off x="5038" y="3498"/>
                <a:ext cx="57" cy="0"/>
              </a:xfrm>
              <a:custGeom>
                <a:avLst/>
                <a:gdLst>
                  <a:gd name="T0" fmla="*/ 0 w 60"/>
                  <a:gd name="T1" fmla="*/ 60 w 60"/>
                  <a:gd name="T2" fmla="*/ 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">
                    <a:moveTo>
                      <a:pt x="0" y="0"/>
                    </a:moveTo>
                    <a:lnTo>
                      <a:pt x="60" y="0"/>
                    </a:lnTo>
                    <a:lnTo>
                      <a:pt x="0" y="0"/>
                    </a:lnTo>
                  </a:path>
                </a:pathLst>
              </a:custGeom>
              <a:noFill/>
              <a:ln w="1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16"/>
              <p:cNvSpPr>
                <a:spLocks noChangeShapeType="1"/>
              </p:cNvSpPr>
              <p:nvPr/>
            </p:nvSpPr>
            <p:spPr bwMode="auto">
              <a:xfrm>
                <a:off x="5067" y="3498"/>
                <a:ext cx="0" cy="34"/>
              </a:xfrm>
              <a:prstGeom prst="line">
                <a:avLst/>
              </a:prstGeom>
              <a:noFill/>
              <a:ln w="1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17"/>
              <p:cNvSpPr>
                <a:spLocks noChangeArrowheads="1"/>
              </p:cNvSpPr>
              <p:nvPr/>
            </p:nvSpPr>
            <p:spPr bwMode="auto">
              <a:xfrm>
                <a:off x="5182" y="3467"/>
                <a:ext cx="114" cy="411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"/>
              <p:cNvSpPr>
                <a:spLocks/>
              </p:cNvSpPr>
              <p:nvPr/>
            </p:nvSpPr>
            <p:spPr bwMode="auto">
              <a:xfrm>
                <a:off x="5182" y="3467"/>
                <a:ext cx="113" cy="407"/>
              </a:xfrm>
              <a:custGeom>
                <a:avLst/>
                <a:gdLst>
                  <a:gd name="T0" fmla="*/ 0 w 119"/>
                  <a:gd name="T1" fmla="*/ 425 h 425"/>
                  <a:gd name="T2" fmla="*/ 0 w 119"/>
                  <a:gd name="T3" fmla="*/ 425 h 425"/>
                  <a:gd name="T4" fmla="*/ 0 w 119"/>
                  <a:gd name="T5" fmla="*/ 0 h 425"/>
                  <a:gd name="T6" fmla="*/ 119 w 119"/>
                  <a:gd name="T7" fmla="*/ 0 h 425"/>
                  <a:gd name="T8" fmla="*/ 119 w 119"/>
                  <a:gd name="T9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25">
                    <a:moveTo>
                      <a:pt x="0" y="425"/>
                    </a:moveTo>
                    <a:lnTo>
                      <a:pt x="0" y="425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9" y="425"/>
                    </a:lnTo>
                  </a:path>
                </a:pathLst>
              </a:custGeom>
              <a:noFill/>
              <a:ln w="1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9"/>
              <p:cNvSpPr>
                <a:spLocks/>
              </p:cNvSpPr>
              <p:nvPr/>
            </p:nvSpPr>
            <p:spPr bwMode="auto">
              <a:xfrm>
                <a:off x="5210" y="3407"/>
                <a:ext cx="57" cy="0"/>
              </a:xfrm>
              <a:custGeom>
                <a:avLst/>
                <a:gdLst>
                  <a:gd name="T0" fmla="*/ 0 w 60"/>
                  <a:gd name="T1" fmla="*/ 60 w 60"/>
                  <a:gd name="T2" fmla="*/ 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0">
                    <a:moveTo>
                      <a:pt x="0" y="0"/>
                    </a:moveTo>
                    <a:lnTo>
                      <a:pt x="60" y="0"/>
                    </a:lnTo>
                    <a:lnTo>
                      <a:pt x="0" y="0"/>
                    </a:lnTo>
                  </a:path>
                </a:pathLst>
              </a:custGeom>
              <a:noFill/>
              <a:ln w="1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20"/>
              <p:cNvSpPr>
                <a:spLocks noChangeShapeType="1"/>
              </p:cNvSpPr>
              <p:nvPr/>
            </p:nvSpPr>
            <p:spPr bwMode="auto">
              <a:xfrm>
                <a:off x="5239" y="3407"/>
                <a:ext cx="0" cy="60"/>
              </a:xfrm>
              <a:prstGeom prst="line">
                <a:avLst/>
              </a:prstGeom>
              <a:noFill/>
              <a:ln w="1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21"/>
              <p:cNvSpPr>
                <a:spLocks noChangeShapeType="1"/>
              </p:cNvSpPr>
              <p:nvPr/>
            </p:nvSpPr>
            <p:spPr bwMode="auto">
              <a:xfrm>
                <a:off x="4809" y="3878"/>
                <a:ext cx="516" cy="0"/>
              </a:xfrm>
              <a:prstGeom prst="line">
                <a:avLst/>
              </a:prstGeom>
              <a:noFill/>
              <a:ln w="1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22"/>
              <p:cNvSpPr>
                <a:spLocks noChangeArrowheads="1"/>
              </p:cNvSpPr>
              <p:nvPr/>
            </p:nvSpPr>
            <p:spPr bwMode="auto">
              <a:xfrm rot="16200000">
                <a:off x="4693" y="4030"/>
                <a:ext cx="36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Sh-scram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23"/>
              <p:cNvSpPr>
                <a:spLocks noChangeArrowheads="1"/>
              </p:cNvSpPr>
              <p:nvPr/>
            </p:nvSpPr>
            <p:spPr bwMode="auto">
              <a:xfrm rot="16200000">
                <a:off x="4907" y="4015"/>
                <a:ext cx="33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sh-pxn-1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24"/>
              <p:cNvSpPr>
                <a:spLocks noChangeArrowheads="1"/>
              </p:cNvSpPr>
              <p:nvPr/>
            </p:nvSpPr>
            <p:spPr bwMode="auto">
              <a:xfrm rot="16200000">
                <a:off x="5078" y="4021"/>
                <a:ext cx="33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sh-pxn-2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Line 25"/>
              <p:cNvSpPr>
                <a:spLocks noChangeShapeType="1"/>
              </p:cNvSpPr>
              <p:nvPr/>
            </p:nvSpPr>
            <p:spPr bwMode="auto">
              <a:xfrm flipV="1">
                <a:off x="5327" y="2728"/>
                <a:ext cx="0" cy="1150"/>
              </a:xfrm>
              <a:prstGeom prst="line">
                <a:avLst/>
              </a:prstGeom>
              <a:noFill/>
              <a:ln w="1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26"/>
              <p:cNvSpPr>
                <a:spLocks noChangeShapeType="1"/>
              </p:cNvSpPr>
              <p:nvPr/>
            </p:nvSpPr>
            <p:spPr bwMode="auto">
              <a:xfrm flipH="1">
                <a:off x="5328" y="3878"/>
                <a:ext cx="32" cy="0"/>
              </a:xfrm>
              <a:prstGeom prst="line">
                <a:avLst/>
              </a:prstGeom>
              <a:noFill/>
              <a:ln w="1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27"/>
              <p:cNvSpPr>
                <a:spLocks noChangeArrowheads="1"/>
              </p:cNvSpPr>
              <p:nvPr/>
            </p:nvSpPr>
            <p:spPr bwMode="auto">
              <a:xfrm rot="16200000">
                <a:off x="5394" y="3855"/>
                <a:ext cx="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Line 28"/>
              <p:cNvSpPr>
                <a:spLocks noChangeShapeType="1"/>
              </p:cNvSpPr>
              <p:nvPr/>
            </p:nvSpPr>
            <p:spPr bwMode="auto">
              <a:xfrm flipH="1">
                <a:off x="5328" y="3494"/>
                <a:ext cx="32" cy="0"/>
              </a:xfrm>
              <a:prstGeom prst="line">
                <a:avLst/>
              </a:prstGeom>
              <a:noFill/>
              <a:ln w="1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29"/>
              <p:cNvSpPr>
                <a:spLocks noChangeArrowheads="1"/>
              </p:cNvSpPr>
              <p:nvPr/>
            </p:nvSpPr>
            <p:spPr bwMode="auto">
              <a:xfrm rot="16200000">
                <a:off x="5345" y="3470"/>
                <a:ext cx="14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Line 30"/>
              <p:cNvSpPr>
                <a:spLocks noChangeShapeType="1"/>
              </p:cNvSpPr>
              <p:nvPr/>
            </p:nvSpPr>
            <p:spPr bwMode="auto">
              <a:xfrm flipH="1">
                <a:off x="5328" y="3111"/>
                <a:ext cx="32" cy="0"/>
              </a:xfrm>
              <a:prstGeom prst="line">
                <a:avLst/>
              </a:prstGeom>
              <a:noFill/>
              <a:ln w="1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31"/>
              <p:cNvSpPr>
                <a:spLocks noChangeArrowheads="1"/>
              </p:cNvSpPr>
              <p:nvPr/>
            </p:nvSpPr>
            <p:spPr bwMode="auto">
              <a:xfrm rot="16200000">
                <a:off x="5345" y="3087"/>
                <a:ext cx="14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Line 32"/>
              <p:cNvSpPr>
                <a:spLocks noChangeShapeType="1"/>
              </p:cNvSpPr>
              <p:nvPr/>
            </p:nvSpPr>
            <p:spPr bwMode="auto">
              <a:xfrm flipH="1">
                <a:off x="5328" y="2728"/>
                <a:ext cx="32" cy="0"/>
              </a:xfrm>
              <a:prstGeom prst="line">
                <a:avLst/>
              </a:prstGeom>
              <a:noFill/>
              <a:ln w="1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33"/>
              <p:cNvSpPr>
                <a:spLocks noChangeArrowheads="1"/>
              </p:cNvSpPr>
              <p:nvPr/>
            </p:nvSpPr>
            <p:spPr bwMode="auto">
              <a:xfrm rot="16200000">
                <a:off x="5345" y="2704"/>
                <a:ext cx="14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Rectangle 34"/>
              <p:cNvSpPr>
                <a:spLocks noChangeArrowheads="1"/>
              </p:cNvSpPr>
              <p:nvPr/>
            </p:nvSpPr>
            <p:spPr bwMode="auto">
              <a:xfrm rot="16200000">
                <a:off x="5066" y="3241"/>
                <a:ext cx="92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Number of cells per field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 flipV="1">
              <a:off x="7778456" y="4448710"/>
              <a:ext cx="279049" cy="0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42"/>
            <p:cNvSpPr>
              <a:spLocks noChangeArrowheads="1"/>
            </p:cNvSpPr>
            <p:nvPr/>
          </p:nvSpPr>
          <p:spPr bwMode="auto">
            <a:xfrm>
              <a:off x="7855474" y="4335705"/>
              <a:ext cx="149718" cy="16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***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Line 140"/>
            <p:cNvSpPr>
              <a:spLocks noChangeShapeType="1"/>
            </p:cNvSpPr>
            <p:nvPr/>
          </p:nvSpPr>
          <p:spPr bwMode="auto">
            <a:xfrm>
              <a:off x="7781732" y="4302683"/>
              <a:ext cx="535181" cy="0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42"/>
            <p:cNvSpPr>
              <a:spLocks noChangeArrowheads="1"/>
            </p:cNvSpPr>
            <p:nvPr/>
          </p:nvSpPr>
          <p:spPr bwMode="auto">
            <a:xfrm>
              <a:off x="7974463" y="4190950"/>
              <a:ext cx="149718" cy="16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***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9" name="Grouper 228"/>
          <p:cNvGrpSpPr/>
          <p:nvPr/>
        </p:nvGrpSpPr>
        <p:grpSpPr>
          <a:xfrm>
            <a:off x="260648" y="5590002"/>
            <a:ext cx="2987133" cy="1533296"/>
            <a:chOff x="493904" y="2945571"/>
            <a:chExt cx="2987133" cy="1533296"/>
          </a:xfrm>
        </p:grpSpPr>
        <p:cxnSp>
          <p:nvCxnSpPr>
            <p:cNvPr id="230" name="Connecteur droit 229"/>
            <p:cNvCxnSpPr/>
            <p:nvPr/>
          </p:nvCxnSpPr>
          <p:spPr>
            <a:xfrm>
              <a:off x="2876070" y="3780854"/>
              <a:ext cx="1260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75000"/>
                      </a14:imgEffect>
                      <a14:imgEffect>
                        <a14:brightnessContrast bright="7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909" y="3384338"/>
              <a:ext cx="901249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75000"/>
                      </a14:imgEffect>
                      <a14:imgEffect>
                        <a14:brightnessContrast bright="7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751" y="3384338"/>
              <a:ext cx="914286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75000"/>
                      </a14:imgEffect>
                      <a14:imgEffect>
                        <a14:brightnessContrast bright="7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73" y="3384338"/>
              <a:ext cx="901243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4" name="ZoneTexte 233"/>
            <p:cNvSpPr txBox="1"/>
            <p:nvPr/>
          </p:nvSpPr>
          <p:spPr>
            <a:xfrm>
              <a:off x="673502" y="3166819"/>
              <a:ext cx="983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smtClean="0">
                  <a:latin typeface="Arial" pitchFamily="34" charset="0"/>
                  <a:cs typeface="Arial" pitchFamily="34" charset="0"/>
                </a:rPr>
                <a:t>Sh-scram</a:t>
              </a: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ZoneTexte 234"/>
            <p:cNvSpPr txBox="1"/>
            <p:nvPr/>
          </p:nvSpPr>
          <p:spPr>
            <a:xfrm>
              <a:off x="1739025" y="3166819"/>
              <a:ext cx="7050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latin typeface="Arial" pitchFamily="34" charset="0"/>
                  <a:cs typeface="Arial" pitchFamily="34" charset="0"/>
                </a:rPr>
                <a:t>Sh-pxn-1</a:t>
              </a: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6" name="Connecteur droit 235"/>
            <p:cNvCxnSpPr/>
            <p:nvPr/>
          </p:nvCxnSpPr>
          <p:spPr>
            <a:xfrm>
              <a:off x="2284631" y="4228597"/>
              <a:ext cx="22242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cteur droit 236"/>
            <p:cNvCxnSpPr/>
            <p:nvPr/>
          </p:nvCxnSpPr>
          <p:spPr>
            <a:xfrm>
              <a:off x="1358789" y="4228597"/>
              <a:ext cx="22242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ZoneTexte 237"/>
            <p:cNvSpPr txBox="1"/>
            <p:nvPr/>
          </p:nvSpPr>
          <p:spPr>
            <a:xfrm>
              <a:off x="2671386" y="3170656"/>
              <a:ext cx="7050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latin typeface="Arial" pitchFamily="34" charset="0"/>
                  <a:cs typeface="Arial" pitchFamily="34" charset="0"/>
                </a:rPr>
                <a:t>Sh-pxn-2</a:t>
              </a: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9" name="Connecteur droit 238"/>
            <p:cNvCxnSpPr/>
            <p:nvPr/>
          </p:nvCxnSpPr>
          <p:spPr>
            <a:xfrm>
              <a:off x="3223510" y="4228597"/>
              <a:ext cx="22242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ZoneTexte 239"/>
            <p:cNvSpPr txBox="1"/>
            <p:nvPr/>
          </p:nvSpPr>
          <p:spPr>
            <a:xfrm rot="16200000">
              <a:off x="-106885" y="3631857"/>
              <a:ext cx="14477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smtClean="0">
                  <a:latin typeface="Arial" pitchFamily="34" charset="0"/>
                  <a:cs typeface="Arial" pitchFamily="34" charset="0"/>
                </a:rPr>
                <a:t>CD8</a:t>
              </a:r>
              <a:r>
                <a:rPr lang="en-US" sz="1000" b="1" baseline="3000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1000" b="1" smtClean="0">
                  <a:latin typeface="Arial" pitchFamily="34" charset="0"/>
                  <a:cs typeface="Arial" pitchFamily="34" charset="0"/>
                </a:rPr>
                <a:t>/CD103</a:t>
              </a:r>
              <a:r>
                <a:rPr lang="en-US" sz="1000" b="1" baseline="3000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1000" b="1" smtClean="0">
                  <a:latin typeface="Arial" pitchFamily="34" charset="0"/>
                  <a:cs typeface="Arial" pitchFamily="34" charset="0"/>
                </a:rPr>
                <a:t>T cells </a:t>
              </a:r>
              <a:endParaRPr lang="en-US" sz="1000" b="1" baseline="300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1" name="Connecteur droit 240"/>
            <p:cNvCxnSpPr/>
            <p:nvPr/>
          </p:nvCxnSpPr>
          <p:spPr>
            <a:xfrm>
              <a:off x="770468" y="3200400"/>
              <a:ext cx="2653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2" name="ZoneTexte 14"/>
            <p:cNvSpPr txBox="1"/>
            <p:nvPr/>
          </p:nvSpPr>
          <p:spPr>
            <a:xfrm>
              <a:off x="1496526" y="2945571"/>
              <a:ext cx="1232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smtClean="0">
                  <a:latin typeface="Arial" pitchFamily="34" charset="0"/>
                  <a:cs typeface="Arial" pitchFamily="34" charset="0"/>
                </a:rPr>
                <a:t>rE-cadherin-Fc</a:t>
              </a:r>
              <a:endParaRPr lang="en-US" sz="10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" name="ZoneTexte 94"/>
          <p:cNvSpPr txBox="1"/>
          <p:nvPr/>
        </p:nvSpPr>
        <p:spPr>
          <a:xfrm>
            <a:off x="-8465" y="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Arial" pitchFamily="34" charset="0"/>
                <a:cs typeface="Arial" pitchFamily="34" charset="0"/>
              </a:rPr>
              <a:t>A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ZoneTexte 139"/>
          <p:cNvSpPr txBox="1"/>
          <p:nvPr/>
        </p:nvSpPr>
        <p:spPr>
          <a:xfrm>
            <a:off x="-22501" y="1547664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Arial" pitchFamily="34" charset="0"/>
                <a:cs typeface="Arial" pitchFamily="34" charset="0"/>
              </a:rPr>
              <a:t>B</a:t>
            </a:r>
            <a:endParaRPr lang="en-US" sz="1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4" name="Group 52"/>
          <p:cNvGrpSpPr/>
          <p:nvPr/>
        </p:nvGrpSpPr>
        <p:grpSpPr>
          <a:xfrm>
            <a:off x="547076" y="182833"/>
            <a:ext cx="1835594" cy="1346155"/>
            <a:chOff x="746956" y="182833"/>
            <a:chExt cx="1835594" cy="1346155"/>
          </a:xfrm>
        </p:grpSpPr>
        <p:pic>
          <p:nvPicPr>
            <p:cNvPr id="155" name="Picture 3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75000"/>
                      </a14:imgEffect>
                      <a14:imgEffect>
                        <a14:brightnessContrast bright="7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956" y="628988"/>
              <a:ext cx="909382" cy="900000"/>
            </a:xfrm>
            <a:prstGeom prst="rect">
              <a:avLst/>
            </a:prstGeom>
          </p:spPr>
        </p:pic>
        <p:pic>
          <p:nvPicPr>
            <p:cNvPr id="156" name="Picture 3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75000"/>
                      </a14:imgEffect>
                      <a14:imgEffect>
                        <a14:brightnessContrast bright="7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69444" y="628988"/>
              <a:ext cx="897178" cy="900000"/>
            </a:xfrm>
            <a:prstGeom prst="rect">
              <a:avLst/>
            </a:prstGeom>
          </p:spPr>
        </p:pic>
        <p:sp>
          <p:nvSpPr>
            <p:cNvPr id="157" name="ZoneTexte 322"/>
            <p:cNvSpPr txBox="1"/>
            <p:nvPr/>
          </p:nvSpPr>
          <p:spPr>
            <a:xfrm>
              <a:off x="895271" y="416194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smtClean="0">
                  <a:latin typeface="Arial" pitchFamily="34" charset="0"/>
                  <a:cs typeface="Arial" pitchFamily="34" charset="0"/>
                </a:rPr>
                <a:t>Vehicle</a:t>
              </a: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ZoneTexte 10"/>
            <p:cNvSpPr txBox="1"/>
            <p:nvPr/>
          </p:nvSpPr>
          <p:spPr>
            <a:xfrm>
              <a:off x="1656338" y="408127"/>
              <a:ext cx="926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smtClean="0">
                  <a:latin typeface="Arial" pitchFamily="34" charset="0"/>
                  <a:cs typeface="Arial" pitchFamily="34" charset="0"/>
                </a:rPr>
                <a:t>Sara</a:t>
              </a:r>
              <a:endParaRPr lang="en-US" sz="10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9" name="Connecteur droit 324"/>
            <p:cNvCxnSpPr/>
            <p:nvPr/>
          </p:nvCxnSpPr>
          <p:spPr>
            <a:xfrm>
              <a:off x="750775" y="440267"/>
              <a:ext cx="180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ZoneTexte 14"/>
            <p:cNvSpPr txBox="1"/>
            <p:nvPr/>
          </p:nvSpPr>
          <p:spPr>
            <a:xfrm>
              <a:off x="1043461" y="182833"/>
              <a:ext cx="12328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smtClean="0">
                  <a:latin typeface="Arial" pitchFamily="34" charset="0"/>
                  <a:cs typeface="Arial" pitchFamily="34" charset="0"/>
                </a:rPr>
                <a:t>rE-cadherin-Fc</a:t>
              </a:r>
              <a:endParaRPr lang="en-US" sz="1000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1" name="Connecteur droit 330"/>
            <p:cNvCxnSpPr/>
            <p:nvPr/>
          </p:nvCxnSpPr>
          <p:spPr>
            <a:xfrm>
              <a:off x="2308411" y="1451424"/>
              <a:ext cx="22242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331"/>
            <p:cNvCxnSpPr/>
            <p:nvPr/>
          </p:nvCxnSpPr>
          <p:spPr>
            <a:xfrm>
              <a:off x="1378350" y="1451424"/>
              <a:ext cx="22242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21"/>
          <p:cNvGrpSpPr/>
          <p:nvPr/>
        </p:nvGrpSpPr>
        <p:grpSpPr>
          <a:xfrm>
            <a:off x="2737617" y="403759"/>
            <a:ext cx="2597289" cy="1145296"/>
            <a:chOff x="2923663" y="498584"/>
            <a:chExt cx="2597289" cy="1145296"/>
          </a:xfrm>
        </p:grpSpPr>
        <p:sp>
          <p:nvSpPr>
            <p:cNvPr id="164" name="TextBox 30"/>
            <p:cNvSpPr txBox="1"/>
            <p:nvPr/>
          </p:nvSpPr>
          <p:spPr>
            <a:xfrm rot="5400000">
              <a:off x="5164749" y="844449"/>
              <a:ext cx="2844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latin typeface="Arial"/>
                  <a:cs typeface="Arial"/>
                </a:rPr>
                <a:t>**</a:t>
              </a:r>
              <a:endParaRPr lang="en-US" sz="1000">
                <a:latin typeface="Arial"/>
                <a:cs typeface="Arial"/>
              </a:endParaRPr>
            </a:p>
          </p:txBody>
        </p:sp>
        <p:grpSp>
          <p:nvGrpSpPr>
            <p:cNvPr id="165" name="Group 27"/>
            <p:cNvGrpSpPr/>
            <p:nvPr/>
          </p:nvGrpSpPr>
          <p:grpSpPr>
            <a:xfrm>
              <a:off x="2923663" y="498584"/>
              <a:ext cx="2597289" cy="1145296"/>
              <a:chOff x="3662181" y="355601"/>
              <a:chExt cx="3612084" cy="2189694"/>
            </a:xfrm>
          </p:grpSpPr>
          <p:sp>
            <p:nvSpPr>
              <p:cNvPr id="167" name="Freeform 6"/>
              <p:cNvSpPr>
                <a:spLocks/>
              </p:cNvSpPr>
              <p:nvPr/>
            </p:nvSpPr>
            <p:spPr bwMode="auto">
              <a:xfrm>
                <a:off x="4346216" y="1347788"/>
                <a:ext cx="882650" cy="374650"/>
              </a:xfrm>
              <a:custGeom>
                <a:avLst/>
                <a:gdLst>
                  <a:gd name="T0" fmla="*/ 0 w 924"/>
                  <a:gd name="T1" fmla="*/ 0 h 392"/>
                  <a:gd name="T2" fmla="*/ 0 w 924"/>
                  <a:gd name="T3" fmla="*/ 0 h 392"/>
                  <a:gd name="T4" fmla="*/ 924 w 924"/>
                  <a:gd name="T5" fmla="*/ 0 h 392"/>
                  <a:gd name="T6" fmla="*/ 924 w 924"/>
                  <a:gd name="T7" fmla="*/ 392 h 392"/>
                  <a:gd name="T8" fmla="*/ 0 w 924"/>
                  <a:gd name="T9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4" h="392">
                    <a:moveTo>
                      <a:pt x="0" y="0"/>
                    </a:moveTo>
                    <a:lnTo>
                      <a:pt x="0" y="0"/>
                    </a:lnTo>
                    <a:lnTo>
                      <a:pt x="924" y="0"/>
                    </a:lnTo>
                    <a:lnTo>
                      <a:pt x="924" y="392"/>
                    </a:lnTo>
                    <a:lnTo>
                      <a:pt x="0" y="392"/>
                    </a:lnTo>
                  </a:path>
                </a:pathLst>
              </a:custGeom>
              <a:solidFill>
                <a:schemeClr val="tx1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7"/>
              <p:cNvSpPr>
                <a:spLocks/>
              </p:cNvSpPr>
              <p:nvPr/>
            </p:nvSpPr>
            <p:spPr bwMode="auto">
              <a:xfrm>
                <a:off x="4346216" y="1347788"/>
                <a:ext cx="882650" cy="374650"/>
              </a:xfrm>
              <a:custGeom>
                <a:avLst/>
                <a:gdLst>
                  <a:gd name="T0" fmla="*/ 0 w 924"/>
                  <a:gd name="T1" fmla="*/ 0 h 392"/>
                  <a:gd name="T2" fmla="*/ 0 w 924"/>
                  <a:gd name="T3" fmla="*/ 0 h 392"/>
                  <a:gd name="T4" fmla="*/ 924 w 924"/>
                  <a:gd name="T5" fmla="*/ 0 h 392"/>
                  <a:gd name="T6" fmla="*/ 924 w 924"/>
                  <a:gd name="T7" fmla="*/ 392 h 392"/>
                  <a:gd name="T8" fmla="*/ 0 w 924"/>
                  <a:gd name="T9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4" h="392">
                    <a:moveTo>
                      <a:pt x="0" y="0"/>
                    </a:moveTo>
                    <a:lnTo>
                      <a:pt x="0" y="0"/>
                    </a:lnTo>
                    <a:lnTo>
                      <a:pt x="924" y="0"/>
                    </a:lnTo>
                    <a:lnTo>
                      <a:pt x="924" y="392"/>
                    </a:lnTo>
                    <a:lnTo>
                      <a:pt x="0" y="392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8"/>
              <p:cNvSpPr>
                <a:spLocks noEditPoints="1"/>
              </p:cNvSpPr>
              <p:nvPr/>
            </p:nvSpPr>
            <p:spPr bwMode="auto">
              <a:xfrm>
                <a:off x="5244741" y="1441451"/>
                <a:ext cx="76200" cy="187325"/>
              </a:xfrm>
              <a:custGeom>
                <a:avLst/>
                <a:gdLst>
                  <a:gd name="T0" fmla="*/ 81 w 81"/>
                  <a:gd name="T1" fmla="*/ 98 h 195"/>
                  <a:gd name="T2" fmla="*/ 81 w 81"/>
                  <a:gd name="T3" fmla="*/ 98 h 195"/>
                  <a:gd name="T4" fmla="*/ 0 w 81"/>
                  <a:gd name="T5" fmla="*/ 98 h 195"/>
                  <a:gd name="T6" fmla="*/ 81 w 81"/>
                  <a:gd name="T7" fmla="*/ 0 h 195"/>
                  <a:gd name="T8" fmla="*/ 81 w 81"/>
                  <a:gd name="T9" fmla="*/ 0 h 195"/>
                  <a:gd name="T10" fmla="*/ 81 w 81"/>
                  <a:gd name="T11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95">
                    <a:moveTo>
                      <a:pt x="81" y="98"/>
                    </a:moveTo>
                    <a:lnTo>
                      <a:pt x="81" y="98"/>
                    </a:lnTo>
                    <a:lnTo>
                      <a:pt x="0" y="98"/>
                    </a:lnTo>
                    <a:moveTo>
                      <a:pt x="81" y="0"/>
                    </a:moveTo>
                    <a:lnTo>
                      <a:pt x="81" y="0"/>
                    </a:lnTo>
                    <a:lnTo>
                      <a:pt x="81" y="195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635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" name="Freeform 9"/>
              <p:cNvSpPr>
                <a:spLocks/>
              </p:cNvSpPr>
              <p:nvPr/>
            </p:nvSpPr>
            <p:spPr bwMode="auto">
              <a:xfrm>
                <a:off x="4346216" y="782638"/>
                <a:ext cx="1993900" cy="376238"/>
              </a:xfrm>
              <a:custGeom>
                <a:avLst/>
                <a:gdLst>
                  <a:gd name="T0" fmla="*/ 0 w 2087"/>
                  <a:gd name="T1" fmla="*/ 0 h 393"/>
                  <a:gd name="T2" fmla="*/ 0 w 2087"/>
                  <a:gd name="T3" fmla="*/ 0 h 393"/>
                  <a:gd name="T4" fmla="*/ 2087 w 2087"/>
                  <a:gd name="T5" fmla="*/ 0 h 393"/>
                  <a:gd name="T6" fmla="*/ 2087 w 2087"/>
                  <a:gd name="T7" fmla="*/ 393 h 393"/>
                  <a:gd name="T8" fmla="*/ 0 w 2087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7" h="393">
                    <a:moveTo>
                      <a:pt x="0" y="0"/>
                    </a:moveTo>
                    <a:lnTo>
                      <a:pt x="0" y="0"/>
                    </a:lnTo>
                    <a:lnTo>
                      <a:pt x="2087" y="0"/>
                    </a:lnTo>
                    <a:lnTo>
                      <a:pt x="2087" y="393"/>
                    </a:lnTo>
                    <a:lnTo>
                      <a:pt x="0" y="39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0"/>
              <p:cNvSpPr>
                <a:spLocks/>
              </p:cNvSpPr>
              <p:nvPr/>
            </p:nvSpPr>
            <p:spPr bwMode="auto">
              <a:xfrm>
                <a:off x="4346216" y="782638"/>
                <a:ext cx="1993900" cy="376238"/>
              </a:xfrm>
              <a:custGeom>
                <a:avLst/>
                <a:gdLst>
                  <a:gd name="T0" fmla="*/ 0 w 2087"/>
                  <a:gd name="T1" fmla="*/ 0 h 393"/>
                  <a:gd name="T2" fmla="*/ 0 w 2087"/>
                  <a:gd name="T3" fmla="*/ 0 h 393"/>
                  <a:gd name="T4" fmla="*/ 2087 w 2087"/>
                  <a:gd name="T5" fmla="*/ 0 h 393"/>
                  <a:gd name="T6" fmla="*/ 2087 w 2087"/>
                  <a:gd name="T7" fmla="*/ 393 h 393"/>
                  <a:gd name="T8" fmla="*/ 0 w 2087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7" h="393">
                    <a:moveTo>
                      <a:pt x="0" y="0"/>
                    </a:moveTo>
                    <a:lnTo>
                      <a:pt x="0" y="0"/>
                    </a:lnTo>
                    <a:lnTo>
                      <a:pt x="2087" y="0"/>
                    </a:lnTo>
                    <a:lnTo>
                      <a:pt x="2087" y="393"/>
                    </a:lnTo>
                    <a:lnTo>
                      <a:pt x="0" y="393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1"/>
              <p:cNvSpPr>
                <a:spLocks noEditPoints="1"/>
              </p:cNvSpPr>
              <p:nvPr/>
            </p:nvSpPr>
            <p:spPr bwMode="auto">
              <a:xfrm>
                <a:off x="6354404" y="876301"/>
                <a:ext cx="287338" cy="187325"/>
              </a:xfrm>
              <a:custGeom>
                <a:avLst/>
                <a:gdLst>
                  <a:gd name="T0" fmla="*/ 300 w 300"/>
                  <a:gd name="T1" fmla="*/ 97 h 195"/>
                  <a:gd name="T2" fmla="*/ 300 w 300"/>
                  <a:gd name="T3" fmla="*/ 97 h 195"/>
                  <a:gd name="T4" fmla="*/ 0 w 300"/>
                  <a:gd name="T5" fmla="*/ 97 h 195"/>
                  <a:gd name="T6" fmla="*/ 300 w 300"/>
                  <a:gd name="T7" fmla="*/ 0 h 195"/>
                  <a:gd name="T8" fmla="*/ 300 w 300"/>
                  <a:gd name="T9" fmla="*/ 0 h 195"/>
                  <a:gd name="T10" fmla="*/ 300 w 300"/>
                  <a:gd name="T11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195">
                    <a:moveTo>
                      <a:pt x="300" y="97"/>
                    </a:moveTo>
                    <a:lnTo>
                      <a:pt x="300" y="97"/>
                    </a:lnTo>
                    <a:lnTo>
                      <a:pt x="0" y="97"/>
                    </a:lnTo>
                    <a:moveTo>
                      <a:pt x="300" y="0"/>
                    </a:moveTo>
                    <a:lnTo>
                      <a:pt x="300" y="0"/>
                    </a:lnTo>
                    <a:lnTo>
                      <a:pt x="300" y="195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635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Freeform 12"/>
              <p:cNvSpPr>
                <a:spLocks/>
              </p:cNvSpPr>
              <p:nvPr/>
            </p:nvSpPr>
            <p:spPr bwMode="auto">
              <a:xfrm>
                <a:off x="4346216" y="1909763"/>
                <a:ext cx="2746375" cy="0"/>
              </a:xfrm>
              <a:custGeom>
                <a:avLst/>
                <a:gdLst>
                  <a:gd name="T0" fmla="*/ 0 w 2873"/>
                  <a:gd name="T1" fmla="*/ 0 w 2873"/>
                  <a:gd name="T2" fmla="*/ 2873 w 28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873">
                    <a:moveTo>
                      <a:pt x="0" y="0"/>
                    </a:moveTo>
                    <a:lnTo>
                      <a:pt x="0" y="0"/>
                    </a:lnTo>
                    <a:lnTo>
                      <a:pt x="2873" y="0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635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" name="Freeform 13"/>
              <p:cNvSpPr>
                <a:spLocks/>
              </p:cNvSpPr>
              <p:nvPr/>
            </p:nvSpPr>
            <p:spPr bwMode="auto">
              <a:xfrm>
                <a:off x="4346216" y="1909763"/>
                <a:ext cx="0" cy="60325"/>
              </a:xfrm>
              <a:custGeom>
                <a:avLst/>
                <a:gdLst>
                  <a:gd name="T0" fmla="*/ 0 h 62"/>
                  <a:gd name="T1" fmla="*/ 0 h 62"/>
                  <a:gd name="T2" fmla="*/ 62 h 6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noFill/>
              <a:ln w="6350" cap="sq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4"/>
              <p:cNvSpPr>
                <a:spLocks/>
              </p:cNvSpPr>
              <p:nvPr/>
            </p:nvSpPr>
            <p:spPr bwMode="auto">
              <a:xfrm>
                <a:off x="5262204" y="1909763"/>
                <a:ext cx="0" cy="60325"/>
              </a:xfrm>
              <a:custGeom>
                <a:avLst/>
                <a:gdLst>
                  <a:gd name="T0" fmla="*/ 0 h 62"/>
                  <a:gd name="T1" fmla="*/ 0 h 62"/>
                  <a:gd name="T2" fmla="*/ 62 h 6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noFill/>
              <a:ln w="6350" cap="sq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5"/>
              <p:cNvSpPr>
                <a:spLocks/>
              </p:cNvSpPr>
              <p:nvPr/>
            </p:nvSpPr>
            <p:spPr bwMode="auto">
              <a:xfrm>
                <a:off x="6176604" y="1909763"/>
                <a:ext cx="0" cy="60325"/>
              </a:xfrm>
              <a:custGeom>
                <a:avLst/>
                <a:gdLst>
                  <a:gd name="T0" fmla="*/ 0 h 62"/>
                  <a:gd name="T1" fmla="*/ 0 h 62"/>
                  <a:gd name="T2" fmla="*/ 62 h 6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noFill/>
              <a:ln w="6350" cap="sq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6"/>
              <p:cNvSpPr>
                <a:spLocks/>
              </p:cNvSpPr>
              <p:nvPr/>
            </p:nvSpPr>
            <p:spPr bwMode="auto">
              <a:xfrm>
                <a:off x="7092591" y="1909763"/>
                <a:ext cx="0" cy="60325"/>
              </a:xfrm>
              <a:custGeom>
                <a:avLst/>
                <a:gdLst>
                  <a:gd name="T0" fmla="*/ 0 h 62"/>
                  <a:gd name="T1" fmla="*/ 0 h 62"/>
                  <a:gd name="T2" fmla="*/ 62 h 6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noFill/>
              <a:ln w="6350" cap="sq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17"/>
              <p:cNvSpPr>
                <a:spLocks noChangeArrowheads="1"/>
              </p:cNvSpPr>
              <p:nvPr/>
            </p:nvSpPr>
            <p:spPr bwMode="auto">
              <a:xfrm>
                <a:off x="4309704" y="1984375"/>
                <a:ext cx="99187" cy="294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18"/>
              <p:cNvSpPr>
                <a:spLocks noChangeArrowheads="1"/>
              </p:cNvSpPr>
              <p:nvPr/>
            </p:nvSpPr>
            <p:spPr bwMode="auto">
              <a:xfrm>
                <a:off x="5186004" y="1984375"/>
                <a:ext cx="198374" cy="294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50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19"/>
              <p:cNvSpPr>
                <a:spLocks noChangeArrowheads="1"/>
              </p:cNvSpPr>
              <p:nvPr/>
            </p:nvSpPr>
            <p:spPr bwMode="auto">
              <a:xfrm>
                <a:off x="6062304" y="1984375"/>
                <a:ext cx="297561" cy="294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20"/>
              <p:cNvSpPr>
                <a:spLocks noChangeArrowheads="1"/>
              </p:cNvSpPr>
              <p:nvPr/>
            </p:nvSpPr>
            <p:spPr bwMode="auto">
              <a:xfrm>
                <a:off x="6976704" y="1984375"/>
                <a:ext cx="297561" cy="294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150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Freeform 21"/>
              <p:cNvSpPr>
                <a:spLocks/>
              </p:cNvSpPr>
              <p:nvPr/>
            </p:nvSpPr>
            <p:spPr bwMode="auto">
              <a:xfrm>
                <a:off x="4346216" y="592138"/>
                <a:ext cx="0" cy="1317625"/>
              </a:xfrm>
              <a:custGeom>
                <a:avLst/>
                <a:gdLst>
                  <a:gd name="T0" fmla="*/ 1377 h 1377"/>
                  <a:gd name="T1" fmla="*/ 1377 h 1377"/>
                  <a:gd name="T2" fmla="*/ 0 h 137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77">
                    <a:moveTo>
                      <a:pt x="0" y="1377"/>
                    </a:moveTo>
                    <a:lnTo>
                      <a:pt x="0" y="1377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635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22"/>
              <p:cNvSpPr>
                <a:spLocks noChangeArrowheads="1"/>
              </p:cNvSpPr>
              <p:nvPr/>
            </p:nvSpPr>
            <p:spPr bwMode="auto">
              <a:xfrm>
                <a:off x="3662181" y="1347788"/>
                <a:ext cx="621745" cy="294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Sara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23"/>
              <p:cNvSpPr>
                <a:spLocks noChangeArrowheads="1"/>
              </p:cNvSpPr>
              <p:nvPr/>
            </p:nvSpPr>
            <p:spPr bwMode="auto">
              <a:xfrm>
                <a:off x="3702894" y="772162"/>
                <a:ext cx="584095" cy="294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Vehicle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46"/>
              <p:cNvSpPr>
                <a:spLocks noChangeArrowheads="1"/>
              </p:cNvSpPr>
              <p:nvPr/>
            </p:nvSpPr>
            <p:spPr bwMode="auto">
              <a:xfrm>
                <a:off x="5720991" y="355601"/>
                <a:ext cx="0" cy="41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/>
                  </a:rPr>
                  <a:t> 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86" name="Rectangle 22"/>
              <p:cNvSpPr>
                <a:spLocks noChangeArrowheads="1"/>
              </p:cNvSpPr>
              <p:nvPr/>
            </p:nvSpPr>
            <p:spPr bwMode="auto">
              <a:xfrm>
                <a:off x="5190397" y="2251076"/>
                <a:ext cx="1510014" cy="294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Mean</a:t>
                </a:r>
                <a:r>
                  <a:rPr kumimoji="0" lang="en-US" altLang="fr-FR" sz="1000" b="0" i="0" u="none" strike="noStrike" cap="none" normalizeH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CTL per field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6" name="Line 28"/>
            <p:cNvSpPr>
              <a:spLocks noChangeShapeType="1"/>
            </p:cNvSpPr>
            <p:nvPr/>
          </p:nvSpPr>
          <p:spPr bwMode="auto">
            <a:xfrm rot="5400000">
              <a:off x="5085376" y="977641"/>
              <a:ext cx="273788" cy="0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7" name="Group 120"/>
          <p:cNvGrpSpPr/>
          <p:nvPr/>
        </p:nvGrpSpPr>
        <p:grpSpPr>
          <a:xfrm>
            <a:off x="2564904" y="2373418"/>
            <a:ext cx="2660290" cy="1314388"/>
            <a:chOff x="3060701" y="2973389"/>
            <a:chExt cx="2660290" cy="1433984"/>
          </a:xfrm>
        </p:grpSpPr>
        <p:sp>
          <p:nvSpPr>
            <p:cNvPr id="188" name="TextBox 28"/>
            <p:cNvSpPr txBox="1"/>
            <p:nvPr/>
          </p:nvSpPr>
          <p:spPr>
            <a:xfrm rot="5400000">
              <a:off x="5018197" y="3433599"/>
              <a:ext cx="3648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latin typeface="Arial"/>
                  <a:cs typeface="Arial"/>
                </a:rPr>
                <a:t>***</a:t>
              </a:r>
              <a:endParaRPr lang="en-US" sz="1000">
                <a:latin typeface="Arial"/>
                <a:cs typeface="Arial"/>
              </a:endParaRPr>
            </a:p>
          </p:txBody>
        </p:sp>
        <p:grpSp>
          <p:nvGrpSpPr>
            <p:cNvPr id="189" name="Group 29"/>
            <p:cNvGrpSpPr/>
            <p:nvPr/>
          </p:nvGrpSpPr>
          <p:grpSpPr>
            <a:xfrm>
              <a:off x="3060701" y="2973389"/>
              <a:ext cx="2660290" cy="1433984"/>
              <a:chOff x="3060701" y="2973389"/>
              <a:chExt cx="2660290" cy="1433984"/>
            </a:xfrm>
          </p:grpSpPr>
          <p:sp>
            <p:nvSpPr>
              <p:cNvPr id="191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3060701" y="2973389"/>
                <a:ext cx="2660290" cy="1382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51"/>
              <p:cNvSpPr>
                <a:spLocks/>
              </p:cNvSpPr>
              <p:nvPr/>
            </p:nvSpPr>
            <p:spPr bwMode="auto">
              <a:xfrm>
                <a:off x="3720161" y="3690443"/>
                <a:ext cx="492490" cy="220917"/>
              </a:xfrm>
              <a:custGeom>
                <a:avLst/>
                <a:gdLst>
                  <a:gd name="T0" fmla="*/ 0 w 582"/>
                  <a:gd name="T1" fmla="*/ 0 h 295"/>
                  <a:gd name="T2" fmla="*/ 0 w 582"/>
                  <a:gd name="T3" fmla="*/ 0 h 295"/>
                  <a:gd name="T4" fmla="*/ 582 w 582"/>
                  <a:gd name="T5" fmla="*/ 0 h 295"/>
                  <a:gd name="T6" fmla="*/ 582 w 582"/>
                  <a:gd name="T7" fmla="*/ 295 h 295"/>
                  <a:gd name="T8" fmla="*/ 0 w 582"/>
                  <a:gd name="T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2" h="295">
                    <a:moveTo>
                      <a:pt x="0" y="0"/>
                    </a:moveTo>
                    <a:lnTo>
                      <a:pt x="0" y="0"/>
                    </a:lnTo>
                    <a:lnTo>
                      <a:pt x="582" y="0"/>
                    </a:lnTo>
                    <a:lnTo>
                      <a:pt x="582" y="295"/>
                    </a:lnTo>
                    <a:lnTo>
                      <a:pt x="0" y="295"/>
                    </a:lnTo>
                  </a:path>
                </a:pathLst>
              </a:custGeom>
              <a:solidFill>
                <a:srgbClr val="000000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52"/>
              <p:cNvSpPr>
                <a:spLocks/>
              </p:cNvSpPr>
              <p:nvPr/>
            </p:nvSpPr>
            <p:spPr bwMode="auto">
              <a:xfrm>
                <a:off x="3720161" y="3690443"/>
                <a:ext cx="492490" cy="220917"/>
              </a:xfrm>
              <a:custGeom>
                <a:avLst/>
                <a:gdLst>
                  <a:gd name="T0" fmla="*/ 0 w 582"/>
                  <a:gd name="T1" fmla="*/ 0 h 295"/>
                  <a:gd name="T2" fmla="*/ 0 w 582"/>
                  <a:gd name="T3" fmla="*/ 0 h 295"/>
                  <a:gd name="T4" fmla="*/ 582 w 582"/>
                  <a:gd name="T5" fmla="*/ 0 h 295"/>
                  <a:gd name="T6" fmla="*/ 582 w 582"/>
                  <a:gd name="T7" fmla="*/ 295 h 295"/>
                  <a:gd name="T8" fmla="*/ 0 w 582"/>
                  <a:gd name="T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2" h="295">
                    <a:moveTo>
                      <a:pt x="0" y="0"/>
                    </a:moveTo>
                    <a:lnTo>
                      <a:pt x="0" y="0"/>
                    </a:lnTo>
                    <a:lnTo>
                      <a:pt x="582" y="0"/>
                    </a:lnTo>
                    <a:lnTo>
                      <a:pt x="582" y="295"/>
                    </a:lnTo>
                    <a:lnTo>
                      <a:pt x="0" y="295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635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53"/>
              <p:cNvSpPr>
                <a:spLocks noEditPoints="1"/>
              </p:cNvSpPr>
              <p:nvPr/>
            </p:nvSpPr>
            <p:spPr bwMode="auto">
              <a:xfrm>
                <a:off x="4225279" y="3744747"/>
                <a:ext cx="18240" cy="109841"/>
              </a:xfrm>
              <a:custGeom>
                <a:avLst/>
                <a:gdLst>
                  <a:gd name="T0" fmla="*/ 22 w 22"/>
                  <a:gd name="T1" fmla="*/ 73 h 147"/>
                  <a:gd name="T2" fmla="*/ 22 w 22"/>
                  <a:gd name="T3" fmla="*/ 73 h 147"/>
                  <a:gd name="T4" fmla="*/ 0 w 22"/>
                  <a:gd name="T5" fmla="*/ 73 h 147"/>
                  <a:gd name="T6" fmla="*/ 22 w 22"/>
                  <a:gd name="T7" fmla="*/ 0 h 147"/>
                  <a:gd name="T8" fmla="*/ 22 w 22"/>
                  <a:gd name="T9" fmla="*/ 0 h 147"/>
                  <a:gd name="T10" fmla="*/ 22 w 22"/>
                  <a:gd name="T11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7">
                    <a:moveTo>
                      <a:pt x="22" y="73"/>
                    </a:moveTo>
                    <a:lnTo>
                      <a:pt x="22" y="73"/>
                    </a:lnTo>
                    <a:lnTo>
                      <a:pt x="0" y="73"/>
                    </a:lnTo>
                    <a:moveTo>
                      <a:pt x="22" y="0"/>
                    </a:moveTo>
                    <a:lnTo>
                      <a:pt x="22" y="0"/>
                    </a:lnTo>
                    <a:lnTo>
                      <a:pt x="22" y="147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54"/>
              <p:cNvSpPr>
                <a:spLocks/>
              </p:cNvSpPr>
              <p:nvPr/>
            </p:nvSpPr>
            <p:spPr bwMode="auto">
              <a:xfrm>
                <a:off x="3720161" y="3305381"/>
                <a:ext cx="1095826" cy="219683"/>
              </a:xfrm>
              <a:custGeom>
                <a:avLst/>
                <a:gdLst>
                  <a:gd name="T0" fmla="*/ 0 w 1297"/>
                  <a:gd name="T1" fmla="*/ 0 h 295"/>
                  <a:gd name="T2" fmla="*/ 0 w 1297"/>
                  <a:gd name="T3" fmla="*/ 0 h 295"/>
                  <a:gd name="T4" fmla="*/ 1297 w 1297"/>
                  <a:gd name="T5" fmla="*/ 0 h 295"/>
                  <a:gd name="T6" fmla="*/ 1297 w 1297"/>
                  <a:gd name="T7" fmla="*/ 295 h 295"/>
                  <a:gd name="T8" fmla="*/ 0 w 1297"/>
                  <a:gd name="T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7" h="295">
                    <a:moveTo>
                      <a:pt x="0" y="0"/>
                    </a:moveTo>
                    <a:lnTo>
                      <a:pt x="0" y="0"/>
                    </a:lnTo>
                    <a:lnTo>
                      <a:pt x="1297" y="0"/>
                    </a:lnTo>
                    <a:lnTo>
                      <a:pt x="1297" y="295"/>
                    </a:lnTo>
                    <a:lnTo>
                      <a:pt x="0" y="295"/>
                    </a:ln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55"/>
              <p:cNvSpPr>
                <a:spLocks/>
              </p:cNvSpPr>
              <p:nvPr/>
            </p:nvSpPr>
            <p:spPr bwMode="auto">
              <a:xfrm>
                <a:off x="3720161" y="3305381"/>
                <a:ext cx="1095826" cy="219683"/>
              </a:xfrm>
              <a:custGeom>
                <a:avLst/>
                <a:gdLst>
                  <a:gd name="T0" fmla="*/ 0 w 1297"/>
                  <a:gd name="T1" fmla="*/ 0 h 295"/>
                  <a:gd name="T2" fmla="*/ 0 w 1297"/>
                  <a:gd name="T3" fmla="*/ 0 h 295"/>
                  <a:gd name="T4" fmla="*/ 1297 w 1297"/>
                  <a:gd name="T5" fmla="*/ 0 h 295"/>
                  <a:gd name="T6" fmla="*/ 1297 w 1297"/>
                  <a:gd name="T7" fmla="*/ 295 h 295"/>
                  <a:gd name="T8" fmla="*/ 0 w 1297"/>
                  <a:gd name="T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7" h="295">
                    <a:moveTo>
                      <a:pt x="0" y="0"/>
                    </a:moveTo>
                    <a:lnTo>
                      <a:pt x="0" y="0"/>
                    </a:lnTo>
                    <a:lnTo>
                      <a:pt x="1297" y="0"/>
                    </a:lnTo>
                    <a:lnTo>
                      <a:pt x="1297" y="295"/>
                    </a:lnTo>
                    <a:lnTo>
                      <a:pt x="0" y="295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56"/>
              <p:cNvSpPr>
                <a:spLocks noEditPoints="1"/>
              </p:cNvSpPr>
              <p:nvPr/>
            </p:nvSpPr>
            <p:spPr bwMode="auto">
              <a:xfrm>
                <a:off x="4828615" y="3359685"/>
                <a:ext cx="158551" cy="109841"/>
              </a:xfrm>
              <a:custGeom>
                <a:avLst/>
                <a:gdLst>
                  <a:gd name="T0" fmla="*/ 188 w 188"/>
                  <a:gd name="T1" fmla="*/ 73 h 147"/>
                  <a:gd name="T2" fmla="*/ 188 w 188"/>
                  <a:gd name="T3" fmla="*/ 73 h 147"/>
                  <a:gd name="T4" fmla="*/ 0 w 188"/>
                  <a:gd name="T5" fmla="*/ 73 h 147"/>
                  <a:gd name="T6" fmla="*/ 188 w 188"/>
                  <a:gd name="T7" fmla="*/ 0 h 147"/>
                  <a:gd name="T8" fmla="*/ 188 w 188"/>
                  <a:gd name="T9" fmla="*/ 0 h 147"/>
                  <a:gd name="T10" fmla="*/ 188 w 188"/>
                  <a:gd name="T11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147">
                    <a:moveTo>
                      <a:pt x="188" y="73"/>
                    </a:moveTo>
                    <a:lnTo>
                      <a:pt x="188" y="73"/>
                    </a:lnTo>
                    <a:lnTo>
                      <a:pt x="0" y="73"/>
                    </a:lnTo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147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57"/>
              <p:cNvSpPr>
                <a:spLocks/>
              </p:cNvSpPr>
              <p:nvPr/>
            </p:nvSpPr>
            <p:spPr bwMode="auto">
              <a:xfrm>
                <a:off x="3720161" y="4018733"/>
                <a:ext cx="1718806" cy="0"/>
              </a:xfrm>
              <a:custGeom>
                <a:avLst/>
                <a:gdLst>
                  <a:gd name="T0" fmla="*/ 0 w 2034"/>
                  <a:gd name="T1" fmla="*/ 0 w 2034"/>
                  <a:gd name="T2" fmla="*/ 2034 w 203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34">
                    <a:moveTo>
                      <a:pt x="0" y="0"/>
                    </a:moveTo>
                    <a:lnTo>
                      <a:pt x="0" y="0"/>
                    </a:lnTo>
                    <a:lnTo>
                      <a:pt x="2034" y="0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58"/>
              <p:cNvSpPr>
                <a:spLocks/>
              </p:cNvSpPr>
              <p:nvPr/>
            </p:nvSpPr>
            <p:spPr bwMode="auto">
              <a:xfrm>
                <a:off x="3720161" y="4018733"/>
                <a:ext cx="0" cy="35791"/>
              </a:xfrm>
              <a:custGeom>
                <a:avLst/>
                <a:gdLst>
                  <a:gd name="T0" fmla="*/ 0 h 48"/>
                  <a:gd name="T1" fmla="*/ 0 h 48"/>
                  <a:gd name="T2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</a:path>
                </a:pathLst>
              </a:custGeom>
              <a:noFill/>
              <a:ln w="6350" cap="sq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59"/>
              <p:cNvSpPr>
                <a:spLocks/>
              </p:cNvSpPr>
              <p:nvPr/>
            </p:nvSpPr>
            <p:spPr bwMode="auto">
              <a:xfrm>
                <a:off x="4149512" y="4018733"/>
                <a:ext cx="0" cy="35791"/>
              </a:xfrm>
              <a:custGeom>
                <a:avLst/>
                <a:gdLst>
                  <a:gd name="T0" fmla="*/ 0 h 48"/>
                  <a:gd name="T1" fmla="*/ 0 h 48"/>
                  <a:gd name="T2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</a:path>
                </a:pathLst>
              </a:custGeom>
              <a:noFill/>
              <a:ln w="6350" cap="sq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60"/>
              <p:cNvSpPr>
                <a:spLocks/>
              </p:cNvSpPr>
              <p:nvPr/>
            </p:nvSpPr>
            <p:spPr bwMode="auto">
              <a:xfrm>
                <a:off x="4580265" y="4018733"/>
                <a:ext cx="0" cy="35791"/>
              </a:xfrm>
              <a:custGeom>
                <a:avLst/>
                <a:gdLst>
                  <a:gd name="T0" fmla="*/ 0 h 48"/>
                  <a:gd name="T1" fmla="*/ 0 h 48"/>
                  <a:gd name="T2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</a:path>
                </a:pathLst>
              </a:custGeom>
              <a:noFill/>
              <a:ln w="6350" cap="sq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61"/>
              <p:cNvSpPr>
                <a:spLocks/>
              </p:cNvSpPr>
              <p:nvPr/>
            </p:nvSpPr>
            <p:spPr bwMode="auto">
              <a:xfrm>
                <a:off x="5009616" y="4018733"/>
                <a:ext cx="0" cy="35791"/>
              </a:xfrm>
              <a:custGeom>
                <a:avLst/>
                <a:gdLst>
                  <a:gd name="T0" fmla="*/ 0 h 48"/>
                  <a:gd name="T1" fmla="*/ 0 h 48"/>
                  <a:gd name="T2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</a:path>
                </a:pathLst>
              </a:custGeom>
              <a:noFill/>
              <a:ln w="6350" cap="sq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62"/>
              <p:cNvSpPr>
                <a:spLocks/>
              </p:cNvSpPr>
              <p:nvPr/>
            </p:nvSpPr>
            <p:spPr bwMode="auto">
              <a:xfrm>
                <a:off x="5438967" y="4018733"/>
                <a:ext cx="0" cy="35791"/>
              </a:xfrm>
              <a:custGeom>
                <a:avLst/>
                <a:gdLst>
                  <a:gd name="T0" fmla="*/ 0 h 48"/>
                  <a:gd name="T1" fmla="*/ 0 h 48"/>
                  <a:gd name="T2" fmla="*/ 48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</a:path>
                </a:pathLst>
              </a:custGeom>
              <a:noFill/>
              <a:ln w="6350" cap="sq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63"/>
              <p:cNvSpPr>
                <a:spLocks noChangeArrowheads="1"/>
              </p:cNvSpPr>
              <p:nvPr/>
            </p:nvSpPr>
            <p:spPr bwMode="auto">
              <a:xfrm>
                <a:off x="3687890" y="4069334"/>
                <a:ext cx="71321" cy="167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Rectangle 64"/>
              <p:cNvSpPr>
                <a:spLocks noChangeArrowheads="1"/>
              </p:cNvSpPr>
              <p:nvPr/>
            </p:nvSpPr>
            <p:spPr bwMode="auto">
              <a:xfrm>
                <a:off x="4117240" y="4069334"/>
                <a:ext cx="71321" cy="167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Rectangle 65"/>
              <p:cNvSpPr>
                <a:spLocks noChangeArrowheads="1"/>
              </p:cNvSpPr>
              <p:nvPr/>
            </p:nvSpPr>
            <p:spPr bwMode="auto">
              <a:xfrm>
                <a:off x="4546591" y="4069334"/>
                <a:ext cx="71321" cy="167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Rectangle 66"/>
              <p:cNvSpPr>
                <a:spLocks noChangeArrowheads="1"/>
              </p:cNvSpPr>
              <p:nvPr/>
            </p:nvSpPr>
            <p:spPr bwMode="auto">
              <a:xfrm>
                <a:off x="4975941" y="4069334"/>
                <a:ext cx="71321" cy="167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Rectangle 67"/>
              <p:cNvSpPr>
                <a:spLocks noChangeArrowheads="1"/>
              </p:cNvSpPr>
              <p:nvPr/>
            </p:nvSpPr>
            <p:spPr bwMode="auto">
              <a:xfrm>
                <a:off x="5406695" y="4069334"/>
                <a:ext cx="76944" cy="167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Freeform 68"/>
              <p:cNvSpPr>
                <a:spLocks/>
              </p:cNvSpPr>
              <p:nvPr/>
            </p:nvSpPr>
            <p:spPr bwMode="auto">
              <a:xfrm>
                <a:off x="3720161" y="3189369"/>
                <a:ext cx="0" cy="829364"/>
              </a:xfrm>
              <a:custGeom>
                <a:avLst/>
                <a:gdLst>
                  <a:gd name="T0" fmla="*/ 1111 h 1111"/>
                  <a:gd name="T1" fmla="*/ 1111 h 1111"/>
                  <a:gd name="T2" fmla="*/ 0 h 11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11">
                    <a:moveTo>
                      <a:pt x="0" y="1111"/>
                    </a:moveTo>
                    <a:lnTo>
                      <a:pt x="0" y="1111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69"/>
              <p:cNvSpPr>
                <a:spLocks noChangeArrowheads="1"/>
              </p:cNvSpPr>
              <p:nvPr/>
            </p:nvSpPr>
            <p:spPr bwMode="auto">
              <a:xfrm>
                <a:off x="3410976" y="3702116"/>
                <a:ext cx="270882" cy="167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Sara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Rectangle 70"/>
              <p:cNvSpPr>
                <a:spLocks noChangeArrowheads="1"/>
              </p:cNvSpPr>
              <p:nvPr/>
            </p:nvSpPr>
            <p:spPr bwMode="auto">
              <a:xfrm>
                <a:off x="3272490" y="3317054"/>
                <a:ext cx="413525" cy="167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Vehicle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Rectangle 91"/>
              <p:cNvSpPr>
                <a:spLocks noChangeArrowheads="1"/>
              </p:cNvSpPr>
              <p:nvPr/>
            </p:nvSpPr>
            <p:spPr bwMode="auto">
              <a:xfrm rot="16200000">
                <a:off x="3207325" y="3527762"/>
                <a:ext cx="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/>
                  </a:rPr>
                  <a:t> 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61" name="Rectangle 22"/>
              <p:cNvSpPr>
                <a:spLocks noChangeArrowheads="1"/>
              </p:cNvSpPr>
              <p:nvPr/>
            </p:nvSpPr>
            <p:spPr bwMode="auto">
              <a:xfrm>
                <a:off x="4042775" y="4239483"/>
                <a:ext cx="1085784" cy="167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Mean</a:t>
                </a:r>
                <a:r>
                  <a:rPr kumimoji="0" lang="en-US" altLang="fr-FR" sz="1000" b="0" i="0" u="none" strike="noStrike" cap="none" normalizeH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CTL per field</a:t>
                </a:r>
                <a:endParaRPr kumimoji="0" lang="en-US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0" name="Line 28"/>
            <p:cNvSpPr>
              <a:spLocks noChangeShapeType="1"/>
            </p:cNvSpPr>
            <p:nvPr/>
          </p:nvSpPr>
          <p:spPr bwMode="auto">
            <a:xfrm rot="5400000">
              <a:off x="5010981" y="3557968"/>
              <a:ext cx="273788" cy="0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2" name="ZoneTexte 261"/>
          <p:cNvSpPr txBox="1"/>
          <p:nvPr/>
        </p:nvSpPr>
        <p:spPr>
          <a:xfrm rot="16200000">
            <a:off x="-411782" y="876087"/>
            <a:ext cx="1600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mtClean="0">
                <a:latin typeface="Arial" pitchFamily="34" charset="0"/>
                <a:cs typeface="Arial" pitchFamily="34" charset="0"/>
              </a:rPr>
              <a:t>CD103</a:t>
            </a:r>
            <a:r>
              <a:rPr lang="en-US" sz="1000" b="1" baseline="3000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1000" b="1" smtClean="0">
                <a:latin typeface="Arial" pitchFamily="34" charset="0"/>
                <a:cs typeface="Arial" pitchFamily="34" charset="0"/>
              </a:rPr>
              <a:t>CTL clone </a:t>
            </a:r>
            <a:endParaRPr lang="en-US" sz="1000" b="1"/>
          </a:p>
        </p:txBody>
      </p:sp>
      <p:grpSp>
        <p:nvGrpSpPr>
          <p:cNvPr id="2" name="Grouper 1"/>
          <p:cNvGrpSpPr/>
          <p:nvPr/>
        </p:nvGrpSpPr>
        <p:grpSpPr>
          <a:xfrm>
            <a:off x="265255" y="1691680"/>
            <a:ext cx="1964790" cy="1980528"/>
            <a:chOff x="265255" y="1763688"/>
            <a:chExt cx="1964790" cy="1980528"/>
          </a:xfrm>
        </p:grpSpPr>
        <p:grpSp>
          <p:nvGrpSpPr>
            <p:cNvPr id="141" name="Group 22"/>
            <p:cNvGrpSpPr/>
            <p:nvPr/>
          </p:nvGrpSpPr>
          <p:grpSpPr>
            <a:xfrm>
              <a:off x="456832" y="1763688"/>
              <a:ext cx="1773213" cy="1980528"/>
              <a:chOff x="865057" y="2738463"/>
              <a:chExt cx="1773213" cy="1980528"/>
            </a:xfrm>
          </p:grpSpPr>
          <p:pic>
            <p:nvPicPr>
              <p:cNvPr id="142" name="Picture 2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82271" y="3962992"/>
                <a:ext cx="755999" cy="755999"/>
              </a:xfrm>
              <a:prstGeom prst="rect">
                <a:avLst/>
              </a:prstGeom>
            </p:spPr>
          </p:pic>
          <p:pic>
            <p:nvPicPr>
              <p:cNvPr id="143" name="Picture 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8701" y="3192085"/>
                <a:ext cx="755999" cy="755999"/>
              </a:xfrm>
              <a:prstGeom prst="rect">
                <a:avLst/>
              </a:prstGeom>
            </p:spPr>
          </p:pic>
          <p:pic>
            <p:nvPicPr>
              <p:cNvPr id="144" name="Picture 6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8701" y="3962992"/>
                <a:ext cx="755999" cy="755999"/>
              </a:xfrm>
              <a:prstGeom prst="rect">
                <a:avLst/>
              </a:prstGeom>
            </p:spPr>
          </p:pic>
          <p:sp>
            <p:nvSpPr>
              <p:cNvPr id="145" name="ZoneTexte 8"/>
              <p:cNvSpPr txBox="1"/>
              <p:nvPr/>
            </p:nvSpPr>
            <p:spPr>
              <a:xfrm rot="16200000">
                <a:off x="753286" y="3436390"/>
                <a:ext cx="46976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smtClean="0">
                    <a:latin typeface="Arial" pitchFamily="34" charset="0"/>
                    <a:cs typeface="Arial" pitchFamily="34" charset="0"/>
                  </a:rPr>
                  <a:t>Actin</a:t>
                </a:r>
              </a:p>
            </p:txBody>
          </p:sp>
          <p:sp>
            <p:nvSpPr>
              <p:cNvPr id="146" name="ZoneTexte 9"/>
              <p:cNvSpPr txBox="1"/>
              <p:nvPr/>
            </p:nvSpPr>
            <p:spPr>
              <a:xfrm rot="16200000">
                <a:off x="672547" y="4176591"/>
                <a:ext cx="6719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smtClean="0">
                    <a:latin typeface="Arial" pitchFamily="34" charset="0"/>
                    <a:cs typeface="Arial" pitchFamily="34" charset="0"/>
                  </a:rPr>
                  <a:t>Contrast</a:t>
                </a:r>
              </a:p>
            </p:txBody>
          </p:sp>
          <p:sp>
            <p:nvSpPr>
              <p:cNvPr id="147" name="ZoneTexte 22"/>
              <p:cNvSpPr txBox="1"/>
              <p:nvPr/>
            </p:nvSpPr>
            <p:spPr>
              <a:xfrm>
                <a:off x="1969381" y="2984813"/>
                <a:ext cx="4555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smtClean="0">
                    <a:latin typeface="Arial" pitchFamily="34" charset="0"/>
                    <a:cs typeface="Arial" pitchFamily="34" charset="0"/>
                  </a:rPr>
                  <a:t>Sara</a:t>
                </a:r>
                <a:endParaRPr lang="en-US" sz="1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ZoneTexte 22"/>
              <p:cNvSpPr txBox="1"/>
              <p:nvPr/>
            </p:nvSpPr>
            <p:spPr>
              <a:xfrm>
                <a:off x="1182388" y="2971799"/>
                <a:ext cx="5981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smtClean="0">
                    <a:latin typeface="Arial" pitchFamily="34" charset="0"/>
                    <a:cs typeface="Arial" pitchFamily="34" charset="0"/>
                  </a:rPr>
                  <a:t>Vehicle</a:t>
                </a:r>
                <a:endParaRPr lang="en-US" sz="10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9" name="Connecteur droit 245"/>
              <p:cNvCxnSpPr/>
              <p:nvPr/>
            </p:nvCxnSpPr>
            <p:spPr>
              <a:xfrm>
                <a:off x="1629600" y="4644008"/>
                <a:ext cx="13062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567"/>
              <p:cNvCxnSpPr/>
              <p:nvPr/>
            </p:nvCxnSpPr>
            <p:spPr>
              <a:xfrm>
                <a:off x="1116931" y="2988733"/>
                <a:ext cx="1440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245"/>
              <p:cNvCxnSpPr/>
              <p:nvPr/>
            </p:nvCxnSpPr>
            <p:spPr>
              <a:xfrm>
                <a:off x="2421688" y="4644008"/>
                <a:ext cx="13062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ZoneTexte 14"/>
              <p:cNvSpPr txBox="1"/>
              <p:nvPr/>
            </p:nvSpPr>
            <p:spPr>
              <a:xfrm>
                <a:off x="1250464" y="2738463"/>
                <a:ext cx="12328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smtClean="0">
                    <a:latin typeface="Arial" pitchFamily="34" charset="0"/>
                    <a:cs typeface="Arial" pitchFamily="34" charset="0"/>
                  </a:rPr>
                  <a:t>rE-cadherin-Fc</a:t>
                </a:r>
                <a:endParaRPr lang="en-US" sz="1000" b="1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3" name="Picture 20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82271" y="3192085"/>
                <a:ext cx="755999" cy="755999"/>
              </a:xfrm>
              <a:prstGeom prst="rect">
                <a:avLst/>
              </a:prstGeom>
            </p:spPr>
          </p:pic>
        </p:grpSp>
        <p:sp>
          <p:nvSpPr>
            <p:cNvPr id="263" name="ZoneTexte 3"/>
            <p:cNvSpPr txBox="1">
              <a:spLocks noChangeArrowheads="1"/>
            </p:cNvSpPr>
            <p:nvPr/>
          </p:nvSpPr>
          <p:spPr bwMode="auto">
            <a:xfrm rot="16200000">
              <a:off x="-249165" y="2844404"/>
              <a:ext cx="12750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/>
              <a:r>
                <a:rPr lang="en-US" sz="1000" b="1" smtClean="0">
                  <a:latin typeface="Arial" pitchFamily="34" charset="0"/>
                  <a:cs typeface="Arial" pitchFamily="34" charset="0"/>
                </a:rPr>
                <a:t>CD103</a:t>
              </a:r>
              <a:r>
                <a:rPr lang="en-US" sz="1000" b="1" baseline="3000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1000" b="1" smtClean="0">
                  <a:latin typeface="Arial" pitchFamily="34" charset="0"/>
                  <a:cs typeface="Arial" pitchFamily="34" charset="0"/>
                </a:rPr>
                <a:t>CTL clone </a:t>
              </a:r>
              <a:endParaRPr lang="en-US" sz="1000" b="1"/>
            </a:p>
          </p:txBody>
        </p:sp>
      </p:grpSp>
    </p:spTree>
    <p:extLst>
      <p:ext uri="{BB962C8B-B14F-4D97-AF65-F5344CB8AC3E}">
        <p14:creationId xmlns:p14="http://schemas.microsoft.com/office/powerpoint/2010/main" val="88758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31099</TotalTime>
  <Words>163</Words>
  <Application>Microsoft Macintosh PowerPoint</Application>
  <PresentationFormat>On-screen Show (4:3)</PresentationFormat>
  <Paragraphs>65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Company>Institut de Cancérologie Gustave ROUSSY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GAUTHIER Ludiane</dc:creator>
  <cp:lastModifiedBy>Utilisateur de la version d'évaluation de Office 2004</cp:lastModifiedBy>
  <cp:revision>453</cp:revision>
  <cp:lastPrinted>2017-03-31T13:28:47Z</cp:lastPrinted>
  <dcterms:created xsi:type="dcterms:W3CDTF">2017-05-18T10:22:20Z</dcterms:created>
  <dcterms:modified xsi:type="dcterms:W3CDTF">2017-09-15T10:28:12Z</dcterms:modified>
</cp:coreProperties>
</file>