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469" y="3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B961-A2D6-4A45-926C-78BE87A5D32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F1C3-1308-B84C-8C55-50A964108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B961-A2D6-4A45-926C-78BE87A5D32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F1C3-1308-B84C-8C55-50A964108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B961-A2D6-4A45-926C-78BE87A5D32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F1C3-1308-B84C-8C55-50A964108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B961-A2D6-4A45-926C-78BE87A5D32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F1C3-1308-B84C-8C55-50A964108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B961-A2D6-4A45-926C-78BE87A5D32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F1C3-1308-B84C-8C55-50A964108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B961-A2D6-4A45-926C-78BE87A5D32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F1C3-1308-B84C-8C55-50A964108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B961-A2D6-4A45-926C-78BE87A5D32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F1C3-1308-B84C-8C55-50A964108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B961-A2D6-4A45-926C-78BE87A5D32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F1C3-1308-B84C-8C55-50A964108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B961-A2D6-4A45-926C-78BE87A5D32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F1C3-1308-B84C-8C55-50A964108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B961-A2D6-4A45-926C-78BE87A5D32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F1C3-1308-B84C-8C55-50A964108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B961-A2D6-4A45-926C-78BE87A5D32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F1C3-1308-B84C-8C55-50A964108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DB961-A2D6-4A45-926C-78BE87A5D32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5F1C3-1308-B84C-8C55-50A964108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/>
          <p:cNvGrpSpPr/>
          <p:nvPr/>
        </p:nvGrpSpPr>
        <p:grpSpPr>
          <a:xfrm>
            <a:off x="255768" y="1019425"/>
            <a:ext cx="6602232" cy="6845765"/>
            <a:chOff x="255768" y="1019425"/>
            <a:chExt cx="6602232" cy="6845765"/>
          </a:xfrm>
        </p:grpSpPr>
        <p:grpSp>
          <p:nvGrpSpPr>
            <p:cNvPr id="28" name="Group 43"/>
            <p:cNvGrpSpPr/>
            <p:nvPr/>
          </p:nvGrpSpPr>
          <p:grpSpPr>
            <a:xfrm>
              <a:off x="4100872" y="1019425"/>
              <a:ext cx="2554294" cy="1840868"/>
              <a:chOff x="4113206" y="841625"/>
              <a:chExt cx="2554294" cy="1840868"/>
            </a:xfrm>
          </p:grpSpPr>
          <p:grpSp>
            <p:nvGrpSpPr>
              <p:cNvPr id="44" name="Group 27"/>
              <p:cNvGrpSpPr>
                <a:grpSpLocks noChangeAspect="1"/>
              </p:cNvGrpSpPr>
              <p:nvPr/>
            </p:nvGrpSpPr>
            <p:grpSpPr>
              <a:xfrm>
                <a:off x="4146532" y="841625"/>
                <a:ext cx="2520968" cy="1840868"/>
                <a:chOff x="1859371" y="3590120"/>
                <a:chExt cx="3889758" cy="2840391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2059638" y="5051950"/>
                  <a:ext cx="2511344" cy="469353"/>
                </a:xfrm>
                <a:prstGeom prst="rect">
                  <a:avLst/>
                </a:prstGeom>
              </p:spPr>
            </p:pic>
            <p:pic>
              <p:nvPicPr>
                <p:cNvPr id="30" name="Picture 29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2059638" y="5758797"/>
                  <a:ext cx="2541822" cy="536404"/>
                </a:xfrm>
                <a:prstGeom prst="rect">
                  <a:avLst/>
                </a:prstGeom>
              </p:spPr>
            </p:pic>
            <p:sp>
              <p:nvSpPr>
                <p:cNvPr id="31" name="TextBox 30"/>
                <p:cNvSpPr txBox="1"/>
                <p:nvPr/>
              </p:nvSpPr>
              <p:spPr>
                <a:xfrm>
                  <a:off x="4542122" y="5779453"/>
                  <a:ext cx="1167816" cy="4036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 smtClean="0">
                      <a:latin typeface="Arial"/>
                      <a:cs typeface="Arial"/>
                    </a:rPr>
                    <a:t>GAPDH</a:t>
                  </a:r>
                  <a:endParaRPr lang="en-US" sz="11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2" name="TextBox 31"/>
                <p:cNvSpPr txBox="1">
                  <a:spLocks noChangeAspect="1"/>
                </p:cNvSpPr>
                <p:nvPr/>
              </p:nvSpPr>
              <p:spPr>
                <a:xfrm>
                  <a:off x="4517435" y="4925269"/>
                  <a:ext cx="1231694" cy="6648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 smtClean="0">
                      <a:latin typeface="Arial"/>
                      <a:cs typeface="Arial"/>
                    </a:rPr>
                    <a:t>  </a:t>
                  </a:r>
                  <a:r>
                    <a:rPr lang="en-US" sz="1100" dirty="0" err="1" smtClean="0">
                      <a:latin typeface="Arial"/>
                      <a:cs typeface="Arial"/>
                    </a:rPr>
                    <a:t>Folate</a:t>
                  </a:r>
                  <a:endParaRPr lang="en-US" sz="1100" dirty="0" smtClean="0">
                    <a:latin typeface="Arial"/>
                    <a:cs typeface="Arial"/>
                  </a:endParaRPr>
                </a:p>
                <a:p>
                  <a:r>
                    <a:rPr lang="en-US" sz="1100" dirty="0" smtClean="0">
                      <a:latin typeface="Arial"/>
                      <a:cs typeface="Arial"/>
                    </a:rPr>
                    <a:t>Receptor </a:t>
                  </a:r>
                  <a:endParaRPr lang="en-US" sz="11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 rot="17468500">
                  <a:off x="2349917" y="4365618"/>
                  <a:ext cx="1048610" cy="4273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Arial"/>
                      <a:cs typeface="Arial"/>
                    </a:rPr>
                    <a:t>A2780</a:t>
                  </a:r>
                  <a:endParaRPr lang="en-US" sz="12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 rot="17619343">
                  <a:off x="1947585" y="4370000"/>
                  <a:ext cx="1097337" cy="4273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Arial"/>
                      <a:cs typeface="Arial"/>
                    </a:rPr>
                    <a:t>Hio120</a:t>
                  </a:r>
                  <a:endParaRPr lang="en-US" sz="12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 rot="17539779">
                  <a:off x="2690524" y="4259498"/>
                  <a:ext cx="1334277" cy="4273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Arial"/>
                      <a:cs typeface="Arial"/>
                    </a:rPr>
                    <a:t>OVCAR3</a:t>
                  </a:r>
                  <a:endParaRPr lang="en-US" sz="12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 rot="17629256">
                  <a:off x="3066895" y="4215087"/>
                  <a:ext cx="1432268" cy="4273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Arial"/>
                      <a:cs typeface="Arial"/>
                    </a:rPr>
                    <a:t>OVCA420</a:t>
                  </a:r>
                  <a:endParaRPr lang="en-US" sz="12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 rot="17647387">
                  <a:off x="3540016" y="4262542"/>
                  <a:ext cx="1334277" cy="4273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Arial"/>
                      <a:cs typeface="Arial"/>
                    </a:rPr>
                    <a:t>OVCAR5</a:t>
                  </a:r>
                  <a:endParaRPr lang="en-US" sz="12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 rot="17548998">
                  <a:off x="3857332" y="4152423"/>
                  <a:ext cx="1552005" cy="4273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Arial"/>
                      <a:cs typeface="Arial"/>
                    </a:rPr>
                    <a:t>ID8-Fluc</a:t>
                  </a:r>
                  <a:endParaRPr lang="en-US" sz="12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2031902" y="5432146"/>
                  <a:ext cx="2952998" cy="3799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smtClean="0">
                      <a:latin typeface="Arial"/>
                      <a:cs typeface="Arial"/>
                    </a:rPr>
                    <a:t>1.0   2.2   1.4  2.5   2.3</a:t>
                  </a:r>
                  <a:endParaRPr lang="en-US" sz="10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 bwMode="auto">
                <a:xfrm>
                  <a:off x="1859371" y="3878770"/>
                  <a:ext cx="3727506" cy="2551741"/>
                </a:xfrm>
                <a:prstGeom prst="rect">
                  <a:avLst/>
                </a:prstGeom>
                <a:noFill/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100"/>
                </a:p>
              </p:txBody>
            </p:sp>
            <p:sp>
              <p:nvSpPr>
                <p:cNvPr id="41" name="Rectangle 40"/>
                <p:cNvSpPr/>
                <p:nvPr/>
              </p:nvSpPr>
              <p:spPr bwMode="auto">
                <a:xfrm>
                  <a:off x="2058953" y="5061716"/>
                  <a:ext cx="2512029" cy="442687"/>
                </a:xfrm>
                <a:prstGeom prst="rect">
                  <a:avLst/>
                </a:prstGeom>
                <a:noFill/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100"/>
                </a:p>
              </p:txBody>
            </p:sp>
            <p:sp>
              <p:nvSpPr>
                <p:cNvPr id="42" name="Rectangle 41"/>
                <p:cNvSpPr/>
                <p:nvPr/>
              </p:nvSpPr>
              <p:spPr bwMode="auto">
                <a:xfrm>
                  <a:off x="2058953" y="5751629"/>
                  <a:ext cx="2542507" cy="530413"/>
                </a:xfrm>
                <a:prstGeom prst="rect">
                  <a:avLst/>
                </a:prstGeom>
                <a:noFill/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100"/>
                </a:p>
              </p:txBody>
            </p:sp>
          </p:grpSp>
          <p:sp>
            <p:nvSpPr>
              <p:cNvPr id="43" name="TextBox 21"/>
              <p:cNvSpPr txBox="1">
                <a:spLocks noChangeArrowheads="1"/>
              </p:cNvSpPr>
              <p:nvPr/>
            </p:nvSpPr>
            <p:spPr bwMode="auto">
              <a:xfrm>
                <a:off x="4113206" y="1001129"/>
                <a:ext cx="47598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200" dirty="0" smtClean="0">
                    <a:latin typeface="Arial"/>
                    <a:cs typeface="Arial"/>
                  </a:rPr>
                  <a:t>B</a:t>
                </a:r>
                <a:endParaRPr lang="en-US" sz="1200" dirty="0">
                  <a:latin typeface="Arial"/>
                  <a:cs typeface="Arial"/>
                </a:endParaRPr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4140802" y="2858378"/>
              <a:ext cx="2411678" cy="188507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Picture 46" descr="10Oct13 degradation siRNA gel 30sec.t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4230288" y="3351998"/>
              <a:ext cx="788090" cy="1218918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4216102" y="3169385"/>
              <a:ext cx="2432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1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411538" y="3170708"/>
              <a:ext cx="2237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2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621118" y="3169385"/>
              <a:ext cx="2185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11295" y="3168313"/>
              <a:ext cx="2344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959940" y="3926827"/>
              <a:ext cx="9724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Sense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970721" y="4180825"/>
              <a:ext cx="18872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Antisense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097514" y="2821393"/>
              <a:ext cx="4715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/>
                  <a:cs typeface="Arial"/>
                </a:rPr>
                <a:t>C</a:t>
              </a:r>
              <a:endParaRPr lang="en-US" sz="1200" dirty="0">
                <a:latin typeface="Arial"/>
                <a:cs typeface="Arial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753937" y="2865344"/>
              <a:ext cx="17152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>
                  <a:latin typeface="Arial"/>
                  <a:cs typeface="Arial"/>
                </a:rPr>
                <a:t>siHuR</a:t>
              </a:r>
              <a:r>
                <a:rPr lang="en-US" sz="1200" dirty="0" smtClean="0">
                  <a:latin typeface="Arial"/>
                  <a:cs typeface="Arial"/>
                </a:rPr>
                <a:t> Stability</a:t>
              </a:r>
              <a:endParaRPr lang="en-US" sz="1200" dirty="0">
                <a:latin typeface="Arial"/>
                <a:cs typeface="Arial"/>
              </a:endParaRPr>
            </a:p>
          </p:txBody>
        </p:sp>
        <p:grpSp>
          <p:nvGrpSpPr>
            <p:cNvPr id="45" name="Group 34"/>
            <p:cNvGrpSpPr/>
            <p:nvPr/>
          </p:nvGrpSpPr>
          <p:grpSpPr>
            <a:xfrm>
              <a:off x="4966180" y="3259006"/>
              <a:ext cx="1797790" cy="640898"/>
              <a:chOff x="2473433" y="2585841"/>
              <a:chExt cx="2024727" cy="721799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2473433" y="2585841"/>
                <a:ext cx="1402908" cy="277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1 – 25 </a:t>
                </a:r>
                <a:r>
                  <a:rPr lang="en-US" sz="1000" dirty="0" err="1" smtClean="0">
                    <a:latin typeface="Arial"/>
                    <a:cs typeface="Arial"/>
                  </a:rPr>
                  <a:t>bp</a:t>
                </a:r>
                <a:r>
                  <a:rPr lang="en-US" sz="1000" dirty="0" smtClean="0">
                    <a:latin typeface="Arial"/>
                    <a:cs typeface="Arial"/>
                  </a:rPr>
                  <a:t> marker*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481779" y="2732247"/>
                <a:ext cx="818671" cy="277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2 – PBS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2481779" y="2878277"/>
                <a:ext cx="1740144" cy="277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3 – Serum free medium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2481779" y="3030338"/>
                <a:ext cx="2016381" cy="277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4 – medium + 10% serum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56" name="Group 60"/>
            <p:cNvGrpSpPr/>
            <p:nvPr/>
          </p:nvGrpSpPr>
          <p:grpSpPr>
            <a:xfrm>
              <a:off x="375646" y="3814270"/>
              <a:ext cx="3777620" cy="1969269"/>
              <a:chOff x="2915280" y="5312870"/>
              <a:chExt cx="3697956" cy="1969269"/>
            </a:xfrm>
          </p:grpSpPr>
          <p:pic>
            <p:nvPicPr>
              <p:cNvPr id="62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915280" y="5312870"/>
                <a:ext cx="3697956" cy="1969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63" name="Rectangle 62"/>
              <p:cNvSpPr/>
              <p:nvPr/>
            </p:nvSpPr>
            <p:spPr>
              <a:xfrm>
                <a:off x="5954980" y="6795573"/>
                <a:ext cx="572820" cy="420662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4" name="Rectangle 63"/>
            <p:cNvSpPr/>
            <p:nvPr/>
          </p:nvSpPr>
          <p:spPr>
            <a:xfrm>
              <a:off x="375016" y="3816350"/>
              <a:ext cx="3765550" cy="1955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344664" y="1153529"/>
              <a:ext cx="3885624" cy="2903713"/>
              <a:chOff x="344664" y="1153529"/>
              <a:chExt cx="3885624" cy="2903713"/>
            </a:xfrm>
          </p:grpSpPr>
          <p:sp>
            <p:nvSpPr>
              <p:cNvPr id="2" name="Rectangle 1"/>
              <p:cNvSpPr/>
              <p:nvPr/>
            </p:nvSpPr>
            <p:spPr bwMode="auto">
              <a:xfrm>
                <a:off x="375016" y="1207877"/>
                <a:ext cx="3762738" cy="2613500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100"/>
              </a:p>
            </p:txBody>
          </p:sp>
          <p:sp>
            <p:nvSpPr>
              <p:cNvPr id="3" name="TextBox 21"/>
              <p:cNvSpPr txBox="1">
                <a:spLocks noChangeArrowheads="1"/>
              </p:cNvSpPr>
              <p:nvPr/>
            </p:nvSpPr>
            <p:spPr bwMode="auto">
              <a:xfrm>
                <a:off x="348022" y="1153529"/>
                <a:ext cx="47598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200" dirty="0" smtClean="0">
                    <a:latin typeface="Arial"/>
                    <a:cs typeface="Arial"/>
                  </a:rPr>
                  <a:t>A</a:t>
                </a:r>
                <a:endParaRPr lang="en-US" sz="1200" dirty="0">
                  <a:latin typeface="Arial"/>
                  <a:cs typeface="Arial"/>
                </a:endParaRPr>
              </a:p>
            </p:txBody>
          </p:sp>
          <p:grpSp>
            <p:nvGrpSpPr>
              <p:cNvPr id="10" name="Group 34"/>
              <p:cNvGrpSpPr/>
              <p:nvPr/>
            </p:nvGrpSpPr>
            <p:grpSpPr>
              <a:xfrm>
                <a:off x="2733950" y="1620186"/>
                <a:ext cx="987286" cy="430886"/>
                <a:chOff x="5664048" y="4302177"/>
                <a:chExt cx="622451" cy="260945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5702148" y="4325302"/>
                  <a:ext cx="285412" cy="114561"/>
                </a:xfrm>
                <a:prstGeom prst="rect">
                  <a:avLst/>
                </a:prstGeom>
                <a:solidFill>
                  <a:srgbClr val="91BEF9"/>
                </a:solidFill>
                <a:ln>
                  <a:solidFill>
                    <a:srgbClr val="5B9EE9"/>
                  </a:solidFill>
                </a:ln>
                <a:effectLst>
                  <a:outerShdw blurRad="40000" dist="23000" dir="396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>
                    <a:latin typeface="Arial"/>
                    <a:cs typeface="Arial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5664048" y="4302177"/>
                  <a:ext cx="622451" cy="26094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 err="1" smtClean="0">
                      <a:latin typeface="Arial"/>
                      <a:cs typeface="Arial"/>
                    </a:rPr>
                    <a:t>siHuR</a:t>
                  </a:r>
                  <a:endParaRPr lang="en-US" sz="1100" dirty="0" smtClean="0">
                    <a:latin typeface="Arial"/>
                    <a:cs typeface="Arial"/>
                  </a:endParaRPr>
                </a:p>
                <a:p>
                  <a:endParaRPr lang="en-US" sz="1100" dirty="0" smtClean="0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6" name="TextBox 16"/>
              <p:cNvSpPr txBox="1">
                <a:spLocks noChangeArrowheads="1"/>
              </p:cNvSpPr>
              <p:nvPr/>
            </p:nvSpPr>
            <p:spPr bwMode="auto">
              <a:xfrm>
                <a:off x="2306985" y="1434207"/>
                <a:ext cx="1022012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100" dirty="0" smtClean="0">
                    <a:latin typeface="Arial"/>
                    <a:cs typeface="Arial"/>
                  </a:rPr>
                  <a:t>Therapeutic cargo</a:t>
                </a:r>
                <a:endParaRPr lang="en-US" sz="1100" dirty="0">
                  <a:latin typeface="Arial"/>
                  <a:cs typeface="Arial"/>
                </a:endParaRPr>
              </a:p>
            </p:txBody>
          </p:sp>
          <p:cxnSp>
            <p:nvCxnSpPr>
              <p:cNvPr id="7" name="Straight Arrow Connector 19"/>
              <p:cNvCxnSpPr>
                <a:cxnSpLocks noChangeShapeType="1"/>
              </p:cNvCxnSpPr>
              <p:nvPr/>
            </p:nvCxnSpPr>
            <p:spPr bwMode="auto">
              <a:xfrm rot="16200000" flipH="1">
                <a:off x="2760712" y="1925960"/>
                <a:ext cx="295546" cy="279036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8" name="Straight Arrow Connector 7"/>
              <p:cNvCxnSpPr>
                <a:cxnSpLocks noChangeShapeType="1"/>
              </p:cNvCxnSpPr>
              <p:nvPr/>
            </p:nvCxnSpPr>
            <p:spPr bwMode="auto">
              <a:xfrm rot="16200000" flipV="1">
                <a:off x="2857909" y="2884830"/>
                <a:ext cx="198594" cy="118094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9" name="TextBox 17"/>
              <p:cNvSpPr txBox="1">
                <a:spLocks noChangeArrowheads="1"/>
              </p:cNvSpPr>
              <p:nvPr/>
            </p:nvSpPr>
            <p:spPr bwMode="auto">
              <a:xfrm>
                <a:off x="2133862" y="2965450"/>
                <a:ext cx="2096426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100" dirty="0" smtClean="0">
                    <a:latin typeface="Arial"/>
                    <a:cs typeface="Arial"/>
                  </a:rPr>
                  <a:t>Targeting/Internalization</a:t>
                </a:r>
              </a:p>
              <a:p>
                <a:r>
                  <a:rPr lang="en-US" sz="1100" dirty="0" smtClean="0">
                    <a:latin typeface="Arial"/>
                    <a:cs typeface="Arial"/>
                  </a:rPr>
                  <a:t>            Moiety</a:t>
                </a:r>
                <a:endParaRPr lang="en-US" sz="1100" dirty="0">
                  <a:latin typeface="Arial"/>
                  <a:cs typeface="Arial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247080" y="3228825"/>
                <a:ext cx="767848" cy="228292"/>
              </a:xfrm>
              <a:prstGeom prst="rect">
                <a:avLst/>
              </a:prstGeom>
              <a:solidFill>
                <a:srgbClr val="91BEF9"/>
              </a:solidFill>
              <a:ln>
                <a:solidFill>
                  <a:srgbClr val="5B9EE9"/>
                </a:solidFill>
              </a:ln>
              <a:effectLst>
                <a:outerShdw blurRad="40000" dist="23000" dir="396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latin typeface="Arial"/>
                  <a:cs typeface="Arial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247080" y="3195506"/>
                <a:ext cx="76784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/>
                    <a:cs typeface="Arial"/>
                  </a:rPr>
                  <a:t>Folic acid</a:t>
                </a:r>
              </a:p>
            </p:txBody>
          </p:sp>
          <p:sp>
            <p:nvSpPr>
              <p:cNvPr id="11" name="TextBox 18"/>
              <p:cNvSpPr txBox="1">
                <a:spLocks noChangeArrowheads="1"/>
              </p:cNvSpPr>
              <p:nvPr/>
            </p:nvSpPr>
            <p:spPr bwMode="auto">
              <a:xfrm>
                <a:off x="400398" y="2682645"/>
                <a:ext cx="1629492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100" dirty="0" smtClean="0">
                    <a:latin typeface="Arial"/>
                    <a:cs typeface="Arial"/>
                  </a:rPr>
                  <a:t>2-layer 3DNA </a:t>
                </a:r>
                <a:r>
                  <a:rPr lang="en-US" sz="1100" dirty="0">
                    <a:latin typeface="Arial"/>
                    <a:cs typeface="Arial"/>
                  </a:rPr>
                  <a:t>Core </a:t>
                </a:r>
              </a:p>
            </p:txBody>
          </p:sp>
          <p:cxnSp>
            <p:nvCxnSpPr>
              <p:cNvPr id="12" name="Straight Arrow Connector 19"/>
              <p:cNvCxnSpPr>
                <a:cxnSpLocks noChangeShapeType="1"/>
              </p:cNvCxnSpPr>
              <p:nvPr/>
            </p:nvCxnSpPr>
            <p:spPr bwMode="auto">
              <a:xfrm flipV="1">
                <a:off x="1588412" y="2495550"/>
                <a:ext cx="513155" cy="204400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3" name="Straight Arrow Connector 19"/>
              <p:cNvCxnSpPr>
                <a:cxnSpLocks noChangeShapeType="1"/>
              </p:cNvCxnSpPr>
              <p:nvPr/>
            </p:nvCxnSpPr>
            <p:spPr bwMode="auto">
              <a:xfrm>
                <a:off x="1397366" y="1974850"/>
                <a:ext cx="551413" cy="200232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4" name="TextBox 13"/>
              <p:cNvSpPr txBox="1"/>
              <p:nvPr/>
            </p:nvSpPr>
            <p:spPr>
              <a:xfrm>
                <a:off x="409814" y="1764993"/>
                <a:ext cx="104810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ial"/>
                    <a:cs typeface="Arial"/>
                  </a:rPr>
                  <a:t>Tracking label</a:t>
                </a:r>
                <a:endParaRPr lang="en-US" sz="1100" dirty="0">
                  <a:latin typeface="Arial"/>
                  <a:cs typeface="Arial"/>
                </a:endParaRPr>
              </a:p>
            </p:txBody>
          </p:sp>
          <p:grpSp>
            <p:nvGrpSpPr>
              <p:cNvPr id="27" name="Group 94"/>
              <p:cNvGrpSpPr/>
              <p:nvPr/>
            </p:nvGrpSpPr>
            <p:grpSpPr>
              <a:xfrm>
                <a:off x="671693" y="1454384"/>
                <a:ext cx="1453532" cy="261610"/>
                <a:chOff x="2261114" y="1473434"/>
                <a:chExt cx="1453532" cy="26161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2306709" y="1485007"/>
                  <a:ext cx="1054424" cy="243688"/>
                </a:xfrm>
                <a:prstGeom prst="rect">
                  <a:avLst/>
                </a:prstGeom>
                <a:solidFill>
                  <a:srgbClr val="91BEF9"/>
                </a:solidFill>
                <a:ln>
                  <a:solidFill>
                    <a:srgbClr val="5B9EE9"/>
                  </a:solidFill>
                </a:ln>
                <a:effectLst>
                  <a:outerShdw blurRad="40000" dist="23000" dir="3960000" rotWithShape="0">
                    <a:srgbClr val="000000">
                      <a:alpha val="35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>
                    <a:latin typeface="Arial"/>
                    <a:cs typeface="Arial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2261114" y="1473434"/>
                  <a:ext cx="145353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 smtClean="0">
                      <a:latin typeface="Arial"/>
                      <a:cs typeface="Arial"/>
                    </a:rPr>
                    <a:t>Fluorescent tag</a:t>
                  </a:r>
                </a:p>
              </p:txBody>
            </p:sp>
          </p:grpSp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56261" y="1844203"/>
                <a:ext cx="1504475" cy="1276349"/>
              </a:xfrm>
              <a:prstGeom prst="rect">
                <a:avLst/>
              </a:prstGeom>
            </p:spPr>
          </p:pic>
          <p:sp>
            <p:nvSpPr>
              <p:cNvPr id="17" name="Oval 16"/>
              <p:cNvSpPr/>
              <p:nvPr/>
            </p:nvSpPr>
            <p:spPr>
              <a:xfrm>
                <a:off x="1956166" y="2159000"/>
                <a:ext cx="39624" cy="4597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591166" y="2044700"/>
                <a:ext cx="39624" cy="4597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210166" y="2495550"/>
                <a:ext cx="39624" cy="4597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318116" y="2965450"/>
                <a:ext cx="39624" cy="4597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44664" y="3780243"/>
                <a:ext cx="47153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Arial"/>
                    <a:cs typeface="Arial"/>
                  </a:rPr>
                  <a:t>D</a:t>
                </a:r>
                <a:endParaRPr lang="en-US" sz="1200" dirty="0">
                  <a:latin typeface="Arial"/>
                  <a:cs typeface="Arial"/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255768" y="6418640"/>
              <a:ext cx="6415807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/>
              <a:r>
                <a:rPr lang="en-US" sz="1100" b="1" smtClean="0">
                  <a:latin typeface="Arial"/>
                  <a:cs typeface="Arial"/>
                </a:rPr>
                <a:t>Supplementary </a:t>
              </a:r>
              <a:r>
                <a:rPr lang="en-US" sz="1100" b="1" dirty="0" smtClean="0">
                  <a:latin typeface="Arial"/>
                  <a:cs typeface="Arial"/>
                </a:rPr>
                <a:t>Fig. S5.  A.</a:t>
              </a:r>
              <a:r>
                <a:rPr lang="en-US" sz="1100" dirty="0" smtClean="0">
                  <a:latin typeface="Arial"/>
                  <a:cs typeface="Arial"/>
                </a:rPr>
                <a:t> 3DNA</a:t>
              </a:r>
              <a:r>
                <a:rPr lang="en-US" sz="1100" baseline="30000" dirty="0">
                  <a:latin typeface="Arial"/>
                  <a:cs typeface="Arial"/>
                </a:rPr>
                <a:t>®</a:t>
              </a:r>
              <a:r>
                <a:rPr lang="en-US" sz="1100" dirty="0" smtClean="0">
                  <a:latin typeface="Arial"/>
                  <a:cs typeface="Arial"/>
                </a:rPr>
                <a:t> </a:t>
              </a:r>
              <a:r>
                <a:rPr lang="en-US" sz="1100" dirty="0" err="1" smtClean="0">
                  <a:latin typeface="Arial"/>
                  <a:cs typeface="Arial"/>
                </a:rPr>
                <a:t>dendrimer</a:t>
              </a:r>
              <a:r>
                <a:rPr lang="en-US" sz="1100" dirty="0" smtClean="0">
                  <a:latin typeface="Arial"/>
                  <a:cs typeface="Arial"/>
                </a:rPr>
                <a:t> platform for </a:t>
              </a:r>
              <a:r>
                <a:rPr lang="en-US" sz="1100" i="1" dirty="0" smtClean="0">
                  <a:latin typeface="Arial"/>
                  <a:cs typeface="Arial"/>
                </a:rPr>
                <a:t>in vivo </a:t>
              </a:r>
              <a:r>
                <a:rPr lang="en-US" sz="1100" dirty="0" smtClean="0">
                  <a:latin typeface="Arial"/>
                  <a:cs typeface="Arial"/>
                </a:rPr>
                <a:t>tumor-targeted delivery of </a:t>
              </a:r>
              <a:r>
                <a:rPr lang="en-US" sz="1100" dirty="0" err="1" smtClean="0">
                  <a:latin typeface="Arial"/>
                  <a:cs typeface="Arial"/>
                </a:rPr>
                <a:t>siHuR</a:t>
              </a:r>
              <a:r>
                <a:rPr lang="en-US" sz="1100" dirty="0" smtClean="0">
                  <a:latin typeface="Arial"/>
                  <a:cs typeface="Arial"/>
                </a:rPr>
                <a:t>.</a:t>
              </a:r>
            </a:p>
            <a:p>
              <a:pPr algn="just"/>
              <a:r>
                <a:rPr lang="en-US" sz="1100" b="1" dirty="0" smtClean="0">
                  <a:latin typeface="Arial"/>
                  <a:cs typeface="Arial"/>
                </a:rPr>
                <a:t>B.</a:t>
              </a:r>
              <a:r>
                <a:rPr lang="en-US" sz="1100" dirty="0" smtClean="0">
                  <a:latin typeface="Arial"/>
                  <a:cs typeface="Arial"/>
                </a:rPr>
                <a:t> Ovarian cancer cell lines, non-</a:t>
              </a:r>
              <a:r>
                <a:rPr lang="en-US" sz="1100" dirty="0" err="1" smtClean="0">
                  <a:latin typeface="Arial"/>
                  <a:cs typeface="Arial"/>
                </a:rPr>
                <a:t>tumorigenic</a:t>
              </a:r>
              <a:r>
                <a:rPr lang="en-US" sz="1100" dirty="0" smtClean="0">
                  <a:latin typeface="Arial"/>
                  <a:cs typeface="Arial"/>
                </a:rPr>
                <a:t> human immortalized ovarian epithelial cells </a:t>
              </a:r>
            </a:p>
            <a:p>
              <a:pPr algn="just"/>
              <a:r>
                <a:rPr lang="en-US" sz="1100" dirty="0" smtClean="0">
                  <a:latin typeface="Arial"/>
                  <a:cs typeface="Arial"/>
                </a:rPr>
                <a:t>(HIO 80 and HIO 120), and </a:t>
              </a:r>
              <a:r>
                <a:rPr lang="en-US" sz="1100" dirty="0" err="1" smtClean="0">
                  <a:latin typeface="Arial"/>
                  <a:cs typeface="Arial"/>
                </a:rPr>
                <a:t>murine</a:t>
              </a:r>
              <a:r>
                <a:rPr lang="en-US" sz="1100" dirty="0" smtClean="0">
                  <a:latin typeface="Arial"/>
                  <a:cs typeface="Arial"/>
                </a:rPr>
                <a:t> ID8-Fluc cells express the </a:t>
              </a:r>
              <a:r>
                <a:rPr lang="en-US" sz="1100" dirty="0" err="1" smtClean="0">
                  <a:latin typeface="Arial"/>
                  <a:cs typeface="Arial"/>
                </a:rPr>
                <a:t>folate</a:t>
              </a:r>
              <a:r>
                <a:rPr lang="en-US" sz="1100" dirty="0" smtClean="0">
                  <a:latin typeface="Arial"/>
                  <a:cs typeface="Arial"/>
                </a:rPr>
                <a:t> receptor.  </a:t>
              </a:r>
              <a:r>
                <a:rPr lang="en-US" sz="1100" b="1" dirty="0" smtClean="0">
                  <a:latin typeface="Arial"/>
                  <a:cs typeface="Arial"/>
                </a:rPr>
                <a:t>C.</a:t>
              </a:r>
              <a:r>
                <a:rPr lang="en-US" sz="1100" dirty="0" smtClean="0">
                  <a:latin typeface="Arial"/>
                  <a:cs typeface="Arial"/>
                </a:rPr>
                <a:t> Serum stability. </a:t>
              </a:r>
            </a:p>
            <a:p>
              <a:pPr algn="just"/>
              <a:r>
                <a:rPr lang="en-US" sz="1100" dirty="0" err="1" smtClean="0">
                  <a:latin typeface="Arial"/>
                  <a:cs typeface="Arial"/>
                </a:rPr>
                <a:t>siHuR</a:t>
              </a:r>
              <a:r>
                <a:rPr lang="en-US" sz="1100" dirty="0" smtClean="0">
                  <a:latin typeface="Arial"/>
                  <a:cs typeface="Arial"/>
                </a:rPr>
                <a:t> incubated for 1 hr at 37</a:t>
              </a:r>
              <a:r>
                <a:rPr lang="en-US" sz="1100" baseline="30000" dirty="0" smtClean="0">
                  <a:latin typeface="Arial"/>
                  <a:cs typeface="Arial"/>
                </a:rPr>
                <a:t>o</a:t>
              </a:r>
              <a:r>
                <a:rPr lang="en-US" sz="1100" dirty="0" smtClean="0">
                  <a:latin typeface="Arial"/>
                  <a:cs typeface="Arial"/>
                </a:rPr>
                <a:t>C, then assayed on a 10%Tris/Borate/Urea PAGE. Sense strand: </a:t>
              </a:r>
            </a:p>
            <a:p>
              <a:pPr algn="just"/>
              <a:r>
                <a:rPr lang="en-US" sz="1100" dirty="0" smtClean="0">
                  <a:latin typeface="Arial"/>
                  <a:cs typeface="Arial"/>
                </a:rPr>
                <a:t>42 bases (modified bases + extension); Antisense strand: 22 bases (modified bases).  </a:t>
              </a:r>
              <a:r>
                <a:rPr lang="en-US" sz="1100" b="1" dirty="0" smtClean="0">
                  <a:latin typeface="Arial"/>
                  <a:cs typeface="Arial"/>
                </a:rPr>
                <a:t>D.</a:t>
              </a:r>
              <a:r>
                <a:rPr lang="en-US" sz="1100" dirty="0" smtClean="0">
                  <a:latin typeface="Arial"/>
                  <a:cs typeface="Arial"/>
                </a:rPr>
                <a:t> </a:t>
              </a:r>
              <a:r>
                <a:rPr lang="en-US" sz="1100" i="1" dirty="0" smtClean="0">
                  <a:latin typeface="Arial"/>
                  <a:cs typeface="Arial"/>
                </a:rPr>
                <a:t>In vitro </a:t>
              </a:r>
            </a:p>
            <a:p>
              <a:pPr algn="just"/>
              <a:r>
                <a:rPr lang="en-US" sz="1100" dirty="0" err="1" smtClean="0">
                  <a:latin typeface="Arial"/>
                  <a:cs typeface="Arial"/>
                </a:rPr>
                <a:t>siHuR</a:t>
              </a:r>
              <a:r>
                <a:rPr lang="en-US" sz="1100" dirty="0" smtClean="0">
                  <a:latin typeface="Arial"/>
                  <a:cs typeface="Arial"/>
                </a:rPr>
                <a:t> knockdown activity. </a:t>
              </a:r>
              <a:r>
                <a:rPr lang="en-US" sz="1100" dirty="0" err="1" smtClean="0">
                  <a:latin typeface="Arial"/>
                  <a:cs typeface="Arial"/>
                </a:rPr>
                <a:t>siHuR</a:t>
              </a:r>
              <a:r>
                <a:rPr lang="en-US" sz="1100" dirty="0" smtClean="0">
                  <a:latin typeface="Arial"/>
                  <a:cs typeface="Arial"/>
                </a:rPr>
                <a:t> (13nM) was combined with </a:t>
              </a:r>
              <a:r>
                <a:rPr lang="en-US" sz="1100" dirty="0" err="1" smtClean="0">
                  <a:latin typeface="Arial"/>
                  <a:cs typeface="Arial"/>
                </a:rPr>
                <a:t>lipofectamine</a:t>
              </a:r>
              <a:r>
                <a:rPr lang="en-US" sz="1100" dirty="0" smtClean="0">
                  <a:latin typeface="Arial"/>
                  <a:cs typeface="Arial"/>
                </a:rPr>
                <a:t> or targeted 3DNA</a:t>
              </a:r>
            </a:p>
            <a:p>
              <a:pPr algn="just"/>
              <a:r>
                <a:rPr lang="en-US" sz="1100" dirty="0" err="1" smtClean="0">
                  <a:latin typeface="Arial"/>
                  <a:cs typeface="Arial"/>
                </a:rPr>
                <a:t>dendrimer</a:t>
              </a:r>
              <a:r>
                <a:rPr lang="en-US" sz="1100" dirty="0" smtClean="0">
                  <a:latin typeface="Arial"/>
                  <a:cs typeface="Arial"/>
                </a:rPr>
                <a:t> and incubated with A2780 cells overnight in 10% serum-containing medium. </a:t>
              </a:r>
              <a:r>
                <a:rPr lang="en-US" sz="1100" dirty="0" err="1" smtClean="0">
                  <a:latin typeface="Arial"/>
                  <a:cs typeface="Arial"/>
                </a:rPr>
                <a:t>Dendrimer</a:t>
              </a:r>
              <a:r>
                <a:rPr lang="en-US" sz="1100" dirty="0" smtClean="0">
                  <a:latin typeface="Arial"/>
                  <a:cs typeface="Arial"/>
                </a:rPr>
                <a:t> </a:t>
              </a:r>
            </a:p>
            <a:p>
              <a:pPr algn="just"/>
              <a:r>
                <a:rPr lang="en-US" sz="1100" dirty="0" smtClean="0">
                  <a:latin typeface="Arial"/>
                  <a:cs typeface="Arial"/>
                </a:rPr>
                <a:t>plus a scrambled </a:t>
              </a:r>
              <a:r>
                <a:rPr lang="en-US" sz="1100" dirty="0" err="1" smtClean="0">
                  <a:latin typeface="Arial"/>
                  <a:cs typeface="Arial"/>
                </a:rPr>
                <a:t>siHuR</a:t>
              </a:r>
              <a:r>
                <a:rPr lang="en-US" sz="1100" dirty="0" smtClean="0">
                  <a:latin typeface="Arial"/>
                  <a:cs typeface="Arial"/>
                </a:rPr>
                <a:t> had no knockdown activity (not shown). </a:t>
              </a:r>
              <a:endParaRPr lang="en-US" sz="1100" dirty="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196</Words>
  <Application>Microsoft Office PowerPoint</Application>
  <PresentationFormat>Letter Paper (8.5x11 in)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Lankenau Institute for Medical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Janet Sawicki</dc:creator>
  <cp:lastModifiedBy>ciavak</cp:lastModifiedBy>
  <cp:revision>13</cp:revision>
  <cp:lastPrinted>2015-11-10T18:12:48Z</cp:lastPrinted>
  <dcterms:created xsi:type="dcterms:W3CDTF">2015-11-11T15:48:13Z</dcterms:created>
  <dcterms:modified xsi:type="dcterms:W3CDTF">2015-11-24T19:33:52Z</dcterms:modified>
</cp:coreProperties>
</file>