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54" autoAdjust="0"/>
  </p:normalViewPr>
  <p:slideViewPr>
    <p:cSldViewPr snapToGrid="0" snapToObjects="1">
      <p:cViewPr>
        <p:scale>
          <a:sx n="271" d="100"/>
          <a:sy n="271" d="100"/>
        </p:scale>
        <p:origin x="-272" y="4840"/>
      </p:cViewPr>
      <p:guideLst>
        <p:guide orient="horz" pos="3733"/>
        <p:guide pos="27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1A5E-7CB3-024C-9D9E-14032CEC3616}" type="datetimeFigureOut">
              <a:rPr lang="en-US" smtClean="0"/>
              <a:pPr/>
              <a:t>12/13/13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C209-B477-864B-BD01-6C30F0F1E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1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1A5E-7CB3-024C-9D9E-14032CEC3616}" type="datetimeFigureOut">
              <a:rPr lang="en-US" smtClean="0"/>
              <a:pPr/>
              <a:t>12/13/13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C209-B477-864B-BD01-6C30F0F1E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2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1A5E-7CB3-024C-9D9E-14032CEC3616}" type="datetimeFigureOut">
              <a:rPr lang="en-US" smtClean="0"/>
              <a:pPr/>
              <a:t>12/13/13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C209-B477-864B-BD01-6C30F0F1E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5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1A5E-7CB3-024C-9D9E-14032CEC3616}" type="datetimeFigureOut">
              <a:rPr lang="en-US" smtClean="0"/>
              <a:pPr/>
              <a:t>12/13/13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C209-B477-864B-BD01-6C30F0F1E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2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1A5E-7CB3-024C-9D9E-14032CEC3616}" type="datetimeFigureOut">
              <a:rPr lang="en-US" smtClean="0"/>
              <a:pPr/>
              <a:t>12/13/13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C209-B477-864B-BD01-6C30F0F1E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58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1A5E-7CB3-024C-9D9E-14032CEC3616}" type="datetimeFigureOut">
              <a:rPr lang="en-US" smtClean="0"/>
              <a:pPr/>
              <a:t>12/13/13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C209-B477-864B-BD01-6C30F0F1E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4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1A5E-7CB3-024C-9D9E-14032CEC3616}" type="datetimeFigureOut">
              <a:rPr lang="en-US" smtClean="0"/>
              <a:pPr/>
              <a:t>12/13/13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C209-B477-864B-BD01-6C30F0F1E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1A5E-7CB3-024C-9D9E-14032CEC3616}" type="datetimeFigureOut">
              <a:rPr lang="en-US" smtClean="0"/>
              <a:pPr/>
              <a:t>12/13/13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C209-B477-864B-BD01-6C30F0F1E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3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1A5E-7CB3-024C-9D9E-14032CEC3616}" type="datetimeFigureOut">
              <a:rPr lang="en-US" smtClean="0"/>
              <a:pPr/>
              <a:t>12/13/13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C209-B477-864B-BD01-6C30F0F1E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5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1A5E-7CB3-024C-9D9E-14032CEC3616}" type="datetimeFigureOut">
              <a:rPr lang="en-US" smtClean="0"/>
              <a:pPr/>
              <a:t>12/13/13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C209-B477-864B-BD01-6C30F0F1E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8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1A5E-7CB3-024C-9D9E-14032CEC3616}" type="datetimeFigureOut">
              <a:rPr lang="en-US" smtClean="0"/>
              <a:pPr/>
              <a:t>12/13/13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C209-B477-864B-BD01-6C30F0F1E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B1A5E-7CB3-024C-9D9E-14032CEC3616}" type="datetimeFigureOut">
              <a:rPr lang="en-US" smtClean="0"/>
              <a:pPr/>
              <a:t>12/13/13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5C209-B477-864B-BD01-6C30F0F1E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jpeg"/><Relationship Id="rId28" Type="http://schemas.microsoft.com/office/2007/relationships/hdphoto" Target="../media/hdphoto1.wdp"/><Relationship Id="rId29" Type="http://schemas.openxmlformats.org/officeDocument/2006/relationships/image" Target="../media/image27.emf"/><Relationship Id="rId30" Type="http://schemas.openxmlformats.org/officeDocument/2006/relationships/image" Target="../media/image28.emf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38701" y="-37149"/>
            <a:ext cx="2141422" cy="531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err="1" smtClean="0">
                <a:latin typeface="Helvetica"/>
                <a:cs typeface="Helvetica"/>
              </a:rPr>
              <a:t>Song_Suppl</a:t>
            </a:r>
            <a:r>
              <a:rPr lang="en-US" sz="1600" dirty="0" smtClean="0">
                <a:latin typeface="Helvetica"/>
                <a:cs typeface="Helvetica"/>
              </a:rPr>
              <a:t>. Fig5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68" y="112804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Helvetica"/>
                <a:cs typeface="Helvetica"/>
              </a:rPr>
              <a:t>A</a:t>
            </a:r>
            <a:endParaRPr lang="en-US" sz="1400" b="1" dirty="0">
              <a:latin typeface="Helvetica"/>
              <a:cs typeface="Helvetic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5847" y="1623958"/>
            <a:ext cx="82860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>
                <a:latin typeface="Helvetica"/>
                <a:cs typeface="Helvetica"/>
              </a:rPr>
              <a:t>pEGFR</a:t>
            </a:r>
            <a:endParaRPr lang="en-US" sz="1200" dirty="0" smtClean="0">
              <a:latin typeface="Helvetica"/>
              <a:cs typeface="Helvetica"/>
            </a:endParaRPr>
          </a:p>
          <a:p>
            <a:pPr algn="r"/>
            <a:r>
              <a:rPr lang="en-US" sz="1200" dirty="0" smtClean="0">
                <a:latin typeface="Helvetica"/>
                <a:cs typeface="Helvetica"/>
              </a:rPr>
              <a:t>EGFR </a:t>
            </a:r>
            <a:endParaRPr lang="en-US" sz="1200" baseline="30000" dirty="0" smtClean="0">
              <a:latin typeface="Helvetica"/>
              <a:cs typeface="Helvetica"/>
            </a:endParaRPr>
          </a:p>
          <a:p>
            <a:pPr algn="r"/>
            <a:r>
              <a:rPr lang="en-US" sz="1200" dirty="0" smtClean="0">
                <a:latin typeface="Helvetica"/>
                <a:cs typeface="Helvetica"/>
              </a:rPr>
              <a:t>pERBB3</a:t>
            </a:r>
          </a:p>
          <a:p>
            <a:pPr algn="r"/>
            <a:r>
              <a:rPr lang="en-US" sz="1200" dirty="0" smtClean="0">
                <a:latin typeface="Helvetica"/>
                <a:cs typeface="Helvetica"/>
              </a:rPr>
              <a:t>ERBB3</a:t>
            </a:r>
          </a:p>
          <a:p>
            <a:pPr algn="r"/>
            <a:r>
              <a:rPr lang="en-US" sz="1200" dirty="0" smtClean="0">
                <a:latin typeface="Helvetica"/>
                <a:cs typeface="Helvetica"/>
              </a:rPr>
              <a:t>pGAB1</a:t>
            </a:r>
            <a:endParaRPr lang="en-US" sz="1200" baseline="30000" dirty="0" smtClean="0">
              <a:latin typeface="Helvetica"/>
              <a:cs typeface="Helvetica"/>
            </a:endParaRPr>
          </a:p>
          <a:p>
            <a:pPr algn="r"/>
            <a:r>
              <a:rPr lang="en-US" sz="1200" dirty="0" smtClean="0">
                <a:latin typeface="Helvetica"/>
                <a:cs typeface="Helvetica"/>
              </a:rPr>
              <a:t>GAB1</a:t>
            </a:r>
          </a:p>
          <a:p>
            <a:pPr algn="r"/>
            <a:r>
              <a:rPr lang="en-US" sz="1200" dirty="0" smtClean="0">
                <a:latin typeface="Helvetica"/>
                <a:cs typeface="Helvetica"/>
              </a:rPr>
              <a:t>pGAB2</a:t>
            </a:r>
            <a:endParaRPr lang="en-US" sz="1200" baseline="30000" dirty="0" smtClean="0">
              <a:latin typeface="Helvetica"/>
              <a:cs typeface="Helvetica"/>
            </a:endParaRPr>
          </a:p>
          <a:p>
            <a:pPr algn="r"/>
            <a:r>
              <a:rPr lang="en-US" sz="1200" dirty="0" smtClean="0">
                <a:latin typeface="Helvetica"/>
                <a:cs typeface="Helvetica"/>
              </a:rPr>
              <a:t>GAB2</a:t>
            </a:r>
          </a:p>
          <a:p>
            <a:pPr algn="r"/>
            <a:r>
              <a:rPr lang="en-US" sz="1200" dirty="0" err="1" smtClean="0">
                <a:latin typeface="Helvetica"/>
                <a:cs typeface="Helvetica"/>
              </a:rPr>
              <a:t>pAKT</a:t>
            </a:r>
            <a:endParaRPr lang="en-US" sz="1200" dirty="0">
              <a:latin typeface="Helvetica"/>
              <a:cs typeface="Helvetica"/>
            </a:endParaRPr>
          </a:p>
          <a:p>
            <a:pPr algn="r"/>
            <a:r>
              <a:rPr lang="en-US" sz="1200" dirty="0">
                <a:latin typeface="Helvetica"/>
                <a:cs typeface="Helvetica"/>
              </a:rPr>
              <a:t>AKT</a:t>
            </a:r>
          </a:p>
          <a:p>
            <a:pPr algn="r"/>
            <a:r>
              <a:rPr lang="en-US" sz="1200" dirty="0" smtClean="0">
                <a:latin typeface="Helvetica"/>
                <a:cs typeface="Helvetica"/>
              </a:rPr>
              <a:t>pERK1/2</a:t>
            </a:r>
            <a:endParaRPr lang="en-US" sz="1200" dirty="0">
              <a:latin typeface="Helvetica"/>
              <a:cs typeface="Helvetica"/>
            </a:endParaRPr>
          </a:p>
          <a:p>
            <a:pPr algn="r"/>
            <a:r>
              <a:rPr lang="en-US" sz="1200" dirty="0" smtClean="0">
                <a:latin typeface="Helvetica"/>
                <a:cs typeface="Helvetica"/>
              </a:rPr>
              <a:t>ERK1/2</a:t>
            </a:r>
            <a:endParaRPr lang="en-US" sz="1200" dirty="0">
              <a:latin typeface="Helvetica"/>
              <a:cs typeface="Helvetica"/>
            </a:endParaRPr>
          </a:p>
          <a:p>
            <a:pPr algn="r"/>
            <a:r>
              <a:rPr lang="en-US" sz="1200" dirty="0" smtClean="0">
                <a:latin typeface="Helvetica"/>
                <a:cs typeface="Helvetica"/>
              </a:rPr>
              <a:t>Actin</a:t>
            </a:r>
            <a:endParaRPr lang="en-US" sz="1200" dirty="0">
              <a:latin typeface="Helvetica"/>
              <a:cs typeface="Helvetica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2869905" y="1664830"/>
            <a:ext cx="1464636" cy="2402346"/>
            <a:chOff x="2869905" y="1664830"/>
            <a:chExt cx="1464636" cy="2402346"/>
          </a:xfrm>
        </p:grpSpPr>
        <p:pic>
          <p:nvPicPr>
            <p:cNvPr id="114" name="Picture 113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71501" y="1664830"/>
              <a:ext cx="1463040" cy="18504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115" name="Picture 114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9905" y="2416987"/>
              <a:ext cx="1463040" cy="18504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117" name="Picture 116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69905" y="3331341"/>
              <a:ext cx="1463040" cy="18504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118" name="Picture 117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69905" y="3699258"/>
              <a:ext cx="1463040" cy="18504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119" name="Picture 118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69905" y="2599858"/>
              <a:ext cx="1463040" cy="18504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120" name="Picture 119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69905" y="3514211"/>
              <a:ext cx="1463040" cy="18504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121" name="Picture 120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69905" y="2234116"/>
              <a:ext cx="1463040" cy="18504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122" name="Picture 121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69905" y="3148470"/>
              <a:ext cx="1463040" cy="18504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123" name="Picture 122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69905" y="2984915"/>
              <a:ext cx="1463040" cy="16355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124" name="Picture 123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69905" y="2782728"/>
              <a:ext cx="1463040" cy="18504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126" name="Picture 125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869905" y="2051245"/>
              <a:ext cx="1463040" cy="18504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127" name="Picture 126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71501" y="1847698"/>
              <a:ext cx="1463040" cy="18504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128" name="Picture 127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869905" y="3882129"/>
              <a:ext cx="1463040" cy="18504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  <p:grpSp>
        <p:nvGrpSpPr>
          <p:cNvPr id="76" name="Group 75"/>
          <p:cNvGrpSpPr/>
          <p:nvPr/>
        </p:nvGrpSpPr>
        <p:grpSpPr>
          <a:xfrm>
            <a:off x="1214456" y="1673358"/>
            <a:ext cx="1455766" cy="2393817"/>
            <a:chOff x="4478037" y="1656124"/>
            <a:chExt cx="1455766" cy="2210946"/>
          </a:xfrm>
        </p:grpSpPr>
        <p:pic>
          <p:nvPicPr>
            <p:cNvPr id="44" name="Picture 43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478037" y="1656124"/>
              <a:ext cx="1455766" cy="16031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45" name="Picture 44"/>
            <p:cNvPicPr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78037" y="2337836"/>
              <a:ext cx="1455766" cy="16031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46" name="Picture 45"/>
            <p:cNvPicPr>
              <a:picLocks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478037" y="2167180"/>
              <a:ext cx="1455766" cy="16031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47" name="Picture 46"/>
            <p:cNvPicPr>
              <a:picLocks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478037" y="2853473"/>
              <a:ext cx="1455766" cy="16031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48" name="Picture 47"/>
            <p:cNvPicPr>
              <a:picLocks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478037" y="3537933"/>
              <a:ext cx="1455766" cy="16031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49" name="Picture 48"/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478037" y="3196619"/>
              <a:ext cx="1455766" cy="16031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50" name="Picture 49"/>
            <p:cNvPicPr>
              <a:picLocks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478037" y="2682816"/>
              <a:ext cx="1455766" cy="16031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51" name="Picture 50"/>
            <p:cNvPicPr>
              <a:picLocks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478037" y="3367277"/>
              <a:ext cx="1455766" cy="16031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52" name="Picture 51"/>
            <p:cNvPicPr>
              <a:picLocks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478037" y="1993701"/>
              <a:ext cx="1455766" cy="16031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54" name="Picture 53"/>
            <p:cNvPicPr>
              <a:picLocks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478037" y="2512159"/>
              <a:ext cx="1455766" cy="16031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55" name="Picture 54"/>
            <p:cNvPicPr>
              <a:picLocks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478037" y="1809151"/>
              <a:ext cx="1455766" cy="16031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56" name="Picture 55"/>
            <p:cNvPicPr>
              <a:picLocks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478037" y="3706757"/>
              <a:ext cx="1455766" cy="16031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78037" y="3024129"/>
              <a:ext cx="1455766" cy="164264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  <p:grpSp>
        <p:nvGrpSpPr>
          <p:cNvPr id="65" name="Group 64"/>
          <p:cNvGrpSpPr/>
          <p:nvPr/>
        </p:nvGrpSpPr>
        <p:grpSpPr>
          <a:xfrm>
            <a:off x="1498989" y="400373"/>
            <a:ext cx="1548021" cy="1405957"/>
            <a:chOff x="4807542" y="141283"/>
            <a:chExt cx="1494956" cy="1405957"/>
          </a:xfrm>
        </p:grpSpPr>
        <p:sp>
          <p:nvSpPr>
            <p:cNvPr id="66" name="Rectangle 65"/>
            <p:cNvSpPr/>
            <p:nvPr/>
          </p:nvSpPr>
          <p:spPr>
            <a:xfrm rot="18594511">
              <a:off x="4339276" y="779270"/>
              <a:ext cx="1236236" cy="299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 smtClean="0">
                  <a:latin typeface="Helvetica"/>
                  <a:cs typeface="Helvetica"/>
                </a:rPr>
                <a:t>1 Scramble </a:t>
              </a:r>
              <a:r>
                <a:rPr lang="en-US" sz="1000" dirty="0" err="1" smtClean="0">
                  <a:latin typeface="Helvetica"/>
                  <a:cs typeface="Helvetica"/>
                </a:rPr>
                <a:t>siRNA</a:t>
              </a:r>
              <a:endParaRPr lang="en-US" sz="1000" dirty="0" smtClean="0">
                <a:latin typeface="Helvetica"/>
                <a:cs typeface="Helvetica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8571959">
              <a:off x="4647862" y="966489"/>
              <a:ext cx="684803" cy="299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 smtClean="0">
                  <a:latin typeface="Helvetica"/>
                  <a:cs typeface="Helvetica"/>
                </a:rPr>
                <a:t>2  EGFR</a:t>
              </a:r>
              <a:endParaRPr lang="en-US" sz="1000" dirty="0" smtClean="0">
                <a:latin typeface="Helvetica"/>
                <a:cs typeface="Helvetica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8567851">
              <a:off x="4830167" y="942300"/>
              <a:ext cx="747783" cy="299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 smtClean="0">
                  <a:latin typeface="Helvetica"/>
                  <a:cs typeface="Helvetica"/>
                </a:rPr>
                <a:t>3  ERBB3</a:t>
              </a:r>
              <a:endParaRPr lang="en-US" sz="1000" dirty="0" smtClean="0">
                <a:latin typeface="Helvetica"/>
                <a:cs typeface="Helvetica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8577557">
              <a:off x="5024204" y="972740"/>
              <a:ext cx="669386" cy="299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 smtClean="0">
                  <a:latin typeface="Helvetica"/>
                  <a:cs typeface="Helvetica"/>
                </a:rPr>
                <a:t>4  GAB1</a:t>
              </a:r>
              <a:endParaRPr lang="en-US" sz="1000" dirty="0" smtClean="0">
                <a:latin typeface="Helvetica"/>
                <a:cs typeface="Helvetica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 rot="18577826">
              <a:off x="5104622" y="755454"/>
              <a:ext cx="1246718" cy="299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 smtClean="0">
                  <a:latin typeface="Helvetica"/>
                  <a:cs typeface="Helvetica"/>
                </a:rPr>
                <a:t>5  GAB1 </a:t>
              </a:r>
              <a:r>
                <a:rPr lang="en-US" sz="1000" dirty="0">
                  <a:latin typeface="Helvetica"/>
                  <a:cs typeface="Helvetica"/>
                </a:rPr>
                <a:t>&amp;</a:t>
              </a:r>
              <a:r>
                <a:rPr lang="en-US" sz="1000" dirty="0" smtClean="0">
                  <a:latin typeface="Helvetica"/>
                  <a:cs typeface="Helvetica"/>
                </a:rPr>
                <a:t> ERBB3</a:t>
              </a:r>
            </a:p>
          </p:txBody>
        </p:sp>
        <p:sp>
          <p:nvSpPr>
            <p:cNvPr id="81" name="Rectangle 80"/>
            <p:cNvSpPr/>
            <p:nvPr/>
          </p:nvSpPr>
          <p:spPr>
            <a:xfrm rot="18577826">
              <a:off x="5293113" y="783811"/>
              <a:ext cx="1168321" cy="299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 smtClean="0">
                  <a:latin typeface="Helvetica"/>
                  <a:cs typeface="Helvetica"/>
                </a:rPr>
                <a:t>6  GAB1 </a:t>
              </a:r>
              <a:r>
                <a:rPr lang="en-US" sz="1000" dirty="0" smtClean="0">
                  <a:latin typeface="Helvetica"/>
                  <a:cs typeface="Helvetica"/>
                </a:rPr>
                <a:t>&amp; GAB2</a:t>
              </a:r>
            </a:p>
          </p:txBody>
        </p:sp>
        <p:sp>
          <p:nvSpPr>
            <p:cNvPr id="82" name="Rectangle 81"/>
            <p:cNvSpPr/>
            <p:nvPr/>
          </p:nvSpPr>
          <p:spPr>
            <a:xfrm rot="18577826">
              <a:off x="5450860" y="693218"/>
              <a:ext cx="1403574" cy="299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 smtClean="0">
                  <a:latin typeface="Helvetica"/>
                  <a:cs typeface="Helvetica"/>
                </a:rPr>
                <a:t>7  GAB1</a:t>
              </a:r>
              <a:r>
                <a:rPr lang="en-US" sz="1000" dirty="0" smtClean="0">
                  <a:latin typeface="Helvetica"/>
                  <a:cs typeface="Helvetica"/>
                </a:rPr>
                <a:t>&amp;2 &amp; ERBB3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183464" y="400058"/>
            <a:ext cx="1548021" cy="1405957"/>
            <a:chOff x="4807542" y="141283"/>
            <a:chExt cx="1494956" cy="1405957"/>
          </a:xfrm>
        </p:grpSpPr>
        <p:sp>
          <p:nvSpPr>
            <p:cNvPr id="84" name="Rectangle 83"/>
            <p:cNvSpPr/>
            <p:nvPr/>
          </p:nvSpPr>
          <p:spPr>
            <a:xfrm rot="18594511">
              <a:off x="4339276" y="779270"/>
              <a:ext cx="1236236" cy="299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 smtClean="0">
                  <a:latin typeface="Helvetica"/>
                  <a:cs typeface="Helvetica"/>
                </a:rPr>
                <a:t>1 Scramble </a:t>
              </a:r>
              <a:r>
                <a:rPr lang="en-US" sz="1000" dirty="0" err="1" smtClean="0">
                  <a:latin typeface="Helvetica"/>
                  <a:cs typeface="Helvetica"/>
                </a:rPr>
                <a:t>siRNA</a:t>
              </a:r>
              <a:endParaRPr lang="en-US" sz="1000" dirty="0" smtClean="0">
                <a:latin typeface="Helvetica"/>
                <a:cs typeface="Helvetica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 rot="18571959">
              <a:off x="4647862" y="966489"/>
              <a:ext cx="684803" cy="299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 smtClean="0">
                  <a:latin typeface="Helvetica"/>
                  <a:cs typeface="Helvetica"/>
                </a:rPr>
                <a:t>2  EGFR</a:t>
              </a:r>
              <a:endParaRPr lang="en-US" sz="1000" dirty="0" smtClean="0">
                <a:latin typeface="Helvetica"/>
                <a:cs typeface="Helvetica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 rot="18567851">
              <a:off x="4830167" y="942300"/>
              <a:ext cx="747783" cy="299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 smtClean="0">
                  <a:latin typeface="Helvetica"/>
                  <a:cs typeface="Helvetica"/>
                </a:rPr>
                <a:t>3  ERBB3</a:t>
              </a:r>
              <a:endParaRPr lang="en-US" sz="1000" dirty="0" smtClean="0">
                <a:latin typeface="Helvetica"/>
                <a:cs typeface="Helvetica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 rot="18577557">
              <a:off x="5024204" y="972740"/>
              <a:ext cx="669386" cy="299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 smtClean="0">
                  <a:latin typeface="Helvetica"/>
                  <a:cs typeface="Helvetica"/>
                </a:rPr>
                <a:t>4  GAB1</a:t>
              </a:r>
              <a:endParaRPr lang="en-US" sz="1000" dirty="0" smtClean="0">
                <a:latin typeface="Helvetica"/>
                <a:cs typeface="Helvetica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 rot="18577826">
              <a:off x="5104622" y="755454"/>
              <a:ext cx="1246718" cy="299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 smtClean="0">
                  <a:latin typeface="Helvetica"/>
                  <a:cs typeface="Helvetica"/>
                </a:rPr>
                <a:t>5  GAB1 </a:t>
              </a:r>
              <a:r>
                <a:rPr lang="en-US" sz="1000" dirty="0">
                  <a:latin typeface="Helvetica"/>
                  <a:cs typeface="Helvetica"/>
                </a:rPr>
                <a:t>&amp;</a:t>
              </a:r>
              <a:r>
                <a:rPr lang="en-US" sz="1000" dirty="0" smtClean="0">
                  <a:latin typeface="Helvetica"/>
                  <a:cs typeface="Helvetica"/>
                </a:rPr>
                <a:t> ERBB3</a:t>
              </a:r>
            </a:p>
          </p:txBody>
        </p:sp>
        <p:sp>
          <p:nvSpPr>
            <p:cNvPr id="89" name="Rectangle 88"/>
            <p:cNvSpPr/>
            <p:nvPr/>
          </p:nvSpPr>
          <p:spPr>
            <a:xfrm rot="18577826">
              <a:off x="5293113" y="783811"/>
              <a:ext cx="1168321" cy="299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 smtClean="0">
                  <a:latin typeface="Helvetica"/>
                  <a:cs typeface="Helvetica"/>
                </a:rPr>
                <a:t>6  GAB1 </a:t>
              </a:r>
              <a:r>
                <a:rPr lang="en-US" sz="1000" dirty="0" smtClean="0">
                  <a:latin typeface="Helvetica"/>
                  <a:cs typeface="Helvetica"/>
                </a:rPr>
                <a:t>&amp; GAB2</a:t>
              </a:r>
            </a:p>
          </p:txBody>
        </p:sp>
        <p:sp>
          <p:nvSpPr>
            <p:cNvPr id="90" name="Rectangle 89"/>
            <p:cNvSpPr/>
            <p:nvPr/>
          </p:nvSpPr>
          <p:spPr>
            <a:xfrm rot="18577826">
              <a:off x="5450860" y="693218"/>
              <a:ext cx="1403574" cy="299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 smtClean="0">
                  <a:latin typeface="Helvetica"/>
                  <a:cs typeface="Helvetica"/>
                </a:rPr>
                <a:t>7  GAB1</a:t>
              </a:r>
              <a:r>
                <a:rPr lang="en-US" sz="1000" dirty="0" smtClean="0">
                  <a:latin typeface="Helvetica"/>
                  <a:cs typeface="Helvetica"/>
                </a:rPr>
                <a:t>&amp;2 &amp; ERBB3</a:t>
              </a:r>
            </a:p>
          </p:txBody>
        </p:sp>
      </p:grpSp>
      <p:pic>
        <p:nvPicPr>
          <p:cNvPr id="6" name="Picture 5"/>
          <p:cNvPicPr>
            <a:picLocks/>
          </p:cNvPicPr>
          <p:nvPr/>
        </p:nvPicPr>
        <p:blipFill>
          <a:blip r:embed="rId29"/>
          <a:stretch>
            <a:fillRect/>
          </a:stretch>
        </p:blipFill>
        <p:spPr>
          <a:xfrm>
            <a:off x="2785441" y="4088832"/>
            <a:ext cx="1584966" cy="2088084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30"/>
          <a:stretch>
            <a:fillRect/>
          </a:stretch>
        </p:blipFill>
        <p:spPr>
          <a:xfrm>
            <a:off x="726342" y="4076938"/>
            <a:ext cx="2039330" cy="209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46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67</Words>
  <Application>Microsoft Macintosh PowerPoint</Application>
  <PresentationFormat>On-screen Show (4:3)</PresentationFormat>
  <Paragraphs>29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Politi</dc:creator>
  <cp:lastModifiedBy>Xiaol s</cp:lastModifiedBy>
  <cp:revision>55</cp:revision>
  <dcterms:created xsi:type="dcterms:W3CDTF">2012-12-23T14:04:08Z</dcterms:created>
  <dcterms:modified xsi:type="dcterms:W3CDTF">2013-12-13T15:58:14Z</dcterms:modified>
</cp:coreProperties>
</file>