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03" autoAdjust="0"/>
  </p:normalViewPr>
  <p:slideViewPr>
    <p:cSldViewPr snapToGrid="0" snapToObjects="1">
      <p:cViewPr>
        <p:scale>
          <a:sx n="75" d="100"/>
          <a:sy n="75" d="100"/>
        </p:scale>
        <p:origin x="-1208" y="592"/>
      </p:cViewPr>
      <p:guideLst>
        <p:guide orient="horz" pos="31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C14E-CAD0-1949-90CC-C9FD1DE828E1}" type="datetimeFigureOut">
              <a:rPr lang="en-US" smtClean="0"/>
              <a:t>5/7/15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70075" y="685800"/>
            <a:ext cx="3117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8DB76-9040-3445-9651-6A77EDA71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6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626"/>
            <a:ext cx="777240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99760"/>
            <a:ext cx="640080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5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4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537846"/>
            <a:ext cx="1543051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537846"/>
            <a:ext cx="4476751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0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463454"/>
            <a:ext cx="777240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263180"/>
            <a:ext cx="777240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1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3129281"/>
            <a:ext cx="3009900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3129281"/>
            <a:ext cx="3009900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802"/>
            <a:ext cx="822960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1499"/>
            <a:ext cx="404018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89817"/>
            <a:ext cx="404018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251499"/>
            <a:ext cx="4041774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3189817"/>
            <a:ext cx="4041774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5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3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9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00474"/>
            <a:ext cx="3008313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00474"/>
            <a:ext cx="5111751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04814"/>
            <a:ext cx="3008313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8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7040881"/>
            <a:ext cx="548640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736"/>
            <a:ext cx="548640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7872097"/>
            <a:ext cx="548640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1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2802"/>
            <a:ext cx="822960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6963"/>
            <a:ext cx="822960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9322648"/>
            <a:ext cx="213360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83C85-7D46-C94E-BA57-81F84621CAB8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9322648"/>
            <a:ext cx="289560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9322648"/>
            <a:ext cx="213360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36D9-A76F-2B42-AE4F-F91776CB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7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emf"/><Relationship Id="rId14" Type="http://schemas.openxmlformats.org/officeDocument/2006/relationships/image" Target="../media/image13.emf"/><Relationship Id="rId15" Type="http://schemas.openxmlformats.org/officeDocument/2006/relationships/image" Target="../media/image14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0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883"/>
          <a:stretch/>
        </p:blipFill>
        <p:spPr>
          <a:xfrm>
            <a:off x="514097" y="2409509"/>
            <a:ext cx="1695201" cy="1627378"/>
          </a:xfrm>
          <a:prstGeom prst="rect">
            <a:avLst/>
          </a:prstGeom>
        </p:spPr>
      </p:pic>
      <p:cxnSp>
        <p:nvCxnSpPr>
          <p:cNvPr id="43" name="Straight Arrow Connector 42"/>
          <p:cNvCxnSpPr/>
          <p:nvPr/>
        </p:nvCxnSpPr>
        <p:spPr>
          <a:xfrm>
            <a:off x="1836713" y="3134566"/>
            <a:ext cx="95850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52"/>
          <p:cNvSpPr>
            <a:spLocks noChangeArrowheads="1"/>
          </p:cNvSpPr>
          <p:nvPr/>
        </p:nvSpPr>
        <p:spPr bwMode="auto">
          <a:xfrm>
            <a:off x="1967494" y="2778951"/>
            <a:ext cx="6987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Calibri" pitchFamily="34" charset="0"/>
              </a:rPr>
              <a:t>CD45</a:t>
            </a:r>
            <a:r>
              <a:rPr lang="en-US" altLang="zh-TW" sz="1600" b="1" baseline="30000" dirty="0">
                <a:latin typeface="Calibri" pitchFamily="34" charset="0"/>
              </a:rPr>
              <a:t>+</a:t>
            </a:r>
            <a:r>
              <a:rPr lang="en-US" altLang="zh-TW" sz="1600" b="1" dirty="0">
                <a:latin typeface="Calibri" pitchFamily="34" charset="0"/>
              </a:rPr>
              <a:t> 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996" y="2436166"/>
            <a:ext cx="1616456" cy="1627378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008289" y="2159493"/>
            <a:ext cx="184638" cy="338540"/>
          </a:xfrm>
          <a:prstGeom prst="rect">
            <a:avLst/>
          </a:prstGeom>
          <a:noFill/>
        </p:spPr>
        <p:txBody>
          <a:bodyPr wrap="none" lIns="91426" tIns="45713" rIns="91426" bIns="45713" rtlCol="0">
            <a:spAutoFit/>
          </a:bodyPr>
          <a:lstStyle/>
          <a:p>
            <a:endParaRPr lang="en-US" sz="1600" b="1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544" y="644023"/>
            <a:ext cx="1616456" cy="1627378"/>
          </a:xfrm>
          <a:prstGeom prst="rect">
            <a:avLst/>
          </a:prstGeom>
        </p:spPr>
      </p:pic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259929" y="2096355"/>
            <a:ext cx="672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Calibri" pitchFamily="34" charset="0"/>
              </a:rPr>
              <a:t>CD45</a:t>
            </a:r>
            <a:r>
              <a:rPr lang="en-US" altLang="zh-TW" sz="1600" b="1" baseline="30000" dirty="0">
                <a:latin typeface="Calibri" pitchFamily="34" charset="0"/>
              </a:rPr>
              <a:t>-</a:t>
            </a:r>
            <a:r>
              <a:rPr lang="en-US" altLang="zh-TW" sz="1600" b="1" dirty="0">
                <a:latin typeface="Calibri" pitchFamily="34" charset="0"/>
              </a:rPr>
              <a:t> 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977803" y="1956476"/>
            <a:ext cx="5088" cy="7132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3635393" y="305469"/>
            <a:ext cx="5123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Calibri" pitchFamily="34" charset="0"/>
              </a:rPr>
              <a:t>FAP</a:t>
            </a:r>
          </a:p>
        </p:txBody>
      </p:sp>
      <p:sp>
        <p:nvSpPr>
          <p:cNvPr id="50" name="Rectangle 52"/>
          <p:cNvSpPr>
            <a:spLocks noChangeArrowheads="1"/>
          </p:cNvSpPr>
          <p:nvPr/>
        </p:nvSpPr>
        <p:spPr bwMode="auto">
          <a:xfrm>
            <a:off x="2015655" y="1046203"/>
            <a:ext cx="6987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Calibri" pitchFamily="34" charset="0"/>
              </a:rPr>
              <a:t>CD90</a:t>
            </a:r>
            <a:r>
              <a:rPr lang="en-US" altLang="zh-TW" sz="1600" b="1" baseline="30000" dirty="0">
                <a:latin typeface="Calibri" pitchFamily="34" charset="0"/>
              </a:rPr>
              <a:t>+</a:t>
            </a:r>
            <a:r>
              <a:rPr lang="en-US" altLang="zh-TW" sz="1600" b="1" dirty="0">
                <a:latin typeface="Calibri" pitchFamily="34" charset="0"/>
              </a:rPr>
              <a:t> </a:t>
            </a: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2996" y="668569"/>
            <a:ext cx="1616456" cy="1627379"/>
          </a:xfrm>
          <a:prstGeom prst="rect">
            <a:avLst/>
          </a:prstGeom>
        </p:spPr>
      </p:pic>
      <p:cxnSp>
        <p:nvCxnSpPr>
          <p:cNvPr id="52" name="Straight Arrow Connector 51"/>
          <p:cNvCxnSpPr/>
          <p:nvPr/>
        </p:nvCxnSpPr>
        <p:spPr>
          <a:xfrm>
            <a:off x="1861702" y="1445082"/>
            <a:ext cx="95850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911232" y="185104"/>
            <a:ext cx="4003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/>
              <a:t>B</a:t>
            </a:r>
            <a:endParaRPr lang="en-US" sz="3000" b="1" dirty="0" smtClean="0"/>
          </a:p>
        </p:txBody>
      </p:sp>
      <p:grpSp>
        <p:nvGrpSpPr>
          <p:cNvPr id="57" name="Group 56"/>
          <p:cNvGrpSpPr/>
          <p:nvPr/>
        </p:nvGrpSpPr>
        <p:grpSpPr>
          <a:xfrm>
            <a:off x="4971692" y="552573"/>
            <a:ext cx="3985759" cy="4104553"/>
            <a:chOff x="5003044" y="897200"/>
            <a:chExt cx="3985759" cy="4104553"/>
          </a:xfrm>
        </p:grpSpPr>
        <p:sp>
          <p:nvSpPr>
            <p:cNvPr id="58" name="Rectangle 30"/>
            <p:cNvSpPr>
              <a:spLocks noChangeArrowheads="1"/>
            </p:cNvSpPr>
            <p:nvPr/>
          </p:nvSpPr>
          <p:spPr bwMode="auto">
            <a:xfrm>
              <a:off x="7217352" y="898195"/>
              <a:ext cx="1385252" cy="33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6" tIns="45713" rIns="91426" bIns="45713">
              <a:spAutoFit/>
            </a:bodyPr>
            <a:lstStyle/>
            <a:p>
              <a:r>
                <a:rPr lang="en-US" altLang="zh-TW" sz="1600" b="1" dirty="0" smtClean="0">
                  <a:latin typeface="Calibri" pitchFamily="34" charset="0"/>
                </a:rPr>
                <a:t>F4</a:t>
              </a:r>
              <a:r>
                <a:rPr lang="en-US" altLang="zh-TW" sz="1600" b="1" dirty="0">
                  <a:latin typeface="Calibri" pitchFamily="34" charset="0"/>
                </a:rPr>
                <a:t>/80</a:t>
              </a:r>
              <a:r>
                <a:rPr lang="en-US" altLang="zh-TW" sz="1600" b="1" baseline="30000" dirty="0" smtClean="0">
                  <a:latin typeface="Calibri" pitchFamily="34" charset="0"/>
                </a:rPr>
                <a:t>+ </a:t>
              </a:r>
              <a:r>
                <a:rPr lang="en-US" altLang="zh-TW" sz="1600" b="1" dirty="0" smtClean="0">
                  <a:latin typeface="Calibri" pitchFamily="34" charset="0"/>
                </a:rPr>
                <a:t>CD206</a:t>
              </a:r>
              <a:r>
                <a:rPr lang="en-US" altLang="zh-TW" sz="1600" b="1" baseline="30000" dirty="0">
                  <a:latin typeface="Calibri" pitchFamily="34" charset="0"/>
                </a:rPr>
                <a:t>- </a:t>
              </a:r>
            </a:p>
          </p:txBody>
        </p:sp>
        <p:sp>
          <p:nvSpPr>
            <p:cNvPr id="59" name="TextBox 48"/>
            <p:cNvSpPr txBox="1">
              <a:spLocks noChangeArrowheads="1"/>
            </p:cNvSpPr>
            <p:nvPr/>
          </p:nvSpPr>
          <p:spPr bwMode="auto">
            <a:xfrm>
              <a:off x="7280852" y="4416992"/>
              <a:ext cx="1470026" cy="58476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6" tIns="45713" rIns="91426" bIns="45713">
              <a:spAutoFit/>
            </a:bodyPr>
            <a:lstStyle/>
            <a:p>
              <a:r>
                <a:rPr lang="en-US" altLang="zh-TW" sz="1600" dirty="0" err="1">
                  <a:solidFill>
                    <a:srgbClr val="2E46C0"/>
                  </a:solidFill>
                  <a:latin typeface="Calibri" pitchFamily="34" charset="0"/>
                </a:rPr>
                <a:t>Isotype</a:t>
              </a:r>
              <a:r>
                <a:rPr lang="en-US" altLang="zh-TW" sz="1600" dirty="0">
                  <a:solidFill>
                    <a:srgbClr val="2E46C0"/>
                  </a:solidFill>
                  <a:latin typeface="Calibri" pitchFamily="34" charset="0"/>
                </a:rPr>
                <a:t> control</a:t>
              </a:r>
            </a:p>
            <a:p>
              <a:r>
                <a:rPr lang="en-US" altLang="zh-TW" sz="1600" dirty="0">
                  <a:solidFill>
                    <a:srgbClr val="FF0000"/>
                  </a:solidFill>
                  <a:latin typeface="Calibri" pitchFamily="34" charset="0"/>
                </a:rPr>
                <a:t>Anti-FAP</a:t>
              </a:r>
            </a:p>
          </p:txBody>
        </p:sp>
        <p:sp>
          <p:nvSpPr>
            <p:cNvPr id="60" name="Rectangle 32"/>
            <p:cNvSpPr>
              <a:spLocks noChangeArrowheads="1"/>
            </p:cNvSpPr>
            <p:nvPr/>
          </p:nvSpPr>
          <p:spPr bwMode="auto">
            <a:xfrm>
              <a:off x="5646694" y="897200"/>
              <a:ext cx="1534081" cy="33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6" tIns="45713" rIns="91426" bIns="45713">
              <a:spAutoFit/>
            </a:bodyPr>
            <a:lstStyle/>
            <a:p>
              <a:r>
                <a:rPr lang="en-US" altLang="zh-TW" sz="1600" b="1" dirty="0" smtClean="0">
                  <a:latin typeface="Calibri" pitchFamily="34" charset="0"/>
                </a:rPr>
                <a:t>F4</a:t>
              </a:r>
              <a:r>
                <a:rPr lang="en-US" altLang="zh-TW" sz="1600" b="1" dirty="0">
                  <a:latin typeface="Calibri" pitchFamily="34" charset="0"/>
                </a:rPr>
                <a:t>/80</a:t>
              </a:r>
              <a:r>
                <a:rPr lang="en-US" altLang="zh-TW" sz="1600" b="1" baseline="30000" dirty="0" smtClean="0">
                  <a:latin typeface="Calibri" pitchFamily="34" charset="0"/>
                </a:rPr>
                <a:t>+ </a:t>
              </a:r>
              <a:r>
                <a:rPr lang="en-US" altLang="zh-TW" sz="1600" b="1" dirty="0" smtClean="0">
                  <a:latin typeface="Calibri" pitchFamily="34" charset="0"/>
                </a:rPr>
                <a:t>CD206</a:t>
              </a:r>
              <a:r>
                <a:rPr lang="en-US" altLang="zh-TW" sz="1600" b="1" baseline="30000" dirty="0">
                  <a:latin typeface="Calibri" pitchFamily="34" charset="0"/>
                </a:rPr>
                <a:t>+ </a:t>
              </a:r>
              <a:endParaRPr lang="en-US" altLang="zh-TW" sz="1600" b="1" dirty="0">
                <a:latin typeface="Calibri" pitchFamily="34" charset="0"/>
              </a:endParaRPr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31451" y="1238310"/>
              <a:ext cx="1220724" cy="1220724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31451" y="2632868"/>
              <a:ext cx="1220724" cy="1220724"/>
            </a:xfrm>
            <a:prstGeom prst="rect">
              <a:avLst/>
            </a:prstGeom>
          </p:spPr>
        </p:pic>
        <p:sp>
          <p:nvSpPr>
            <p:cNvPr id="63" name="Rectangle 34"/>
            <p:cNvSpPr>
              <a:spLocks noChangeArrowheads="1"/>
            </p:cNvSpPr>
            <p:nvPr/>
          </p:nvSpPr>
          <p:spPr bwMode="auto">
            <a:xfrm>
              <a:off x="8485168" y="3919050"/>
              <a:ext cx="503635" cy="338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6" tIns="45713" rIns="91426" bIns="45713">
              <a:spAutoFit/>
            </a:bodyPr>
            <a:lstStyle/>
            <a:p>
              <a:pPr algn="ctr" defTabSz="914261"/>
              <a:r>
                <a:rPr lang="en-US" altLang="zh-TW" sz="1600" dirty="0">
                  <a:latin typeface="Calibri" pitchFamily="34" charset="0"/>
                </a:rPr>
                <a:t>FAP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726080" y="4113720"/>
              <a:ext cx="269383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267453" y="1229944"/>
              <a:ext cx="1220724" cy="1220724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280852" y="2649929"/>
              <a:ext cx="1220724" cy="1220724"/>
            </a:xfrm>
            <a:prstGeom prst="rect">
              <a:avLst/>
            </a:prstGeom>
          </p:spPr>
        </p:pic>
        <p:sp>
          <p:nvSpPr>
            <p:cNvPr id="67" name="Rectangle 66"/>
            <p:cNvSpPr/>
            <p:nvPr/>
          </p:nvSpPr>
          <p:spPr>
            <a:xfrm>
              <a:off x="5015744" y="1554697"/>
              <a:ext cx="749299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/>
                <a:t>NSG </a:t>
              </a:r>
            </a:p>
            <a:p>
              <a:r>
                <a:rPr lang="en-US" sz="1600" b="1" dirty="0" smtClean="0"/>
                <a:t>FAP</a:t>
              </a:r>
              <a:r>
                <a:rPr lang="en-US" sz="1600" b="1" baseline="30000" dirty="0" smtClean="0"/>
                <a:t>+/+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003044" y="2945818"/>
              <a:ext cx="651279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/>
                <a:t>NSG</a:t>
              </a:r>
            </a:p>
            <a:p>
              <a:r>
                <a:rPr lang="en-US" sz="1600" b="1" dirty="0" smtClean="0"/>
                <a:t>FAP</a:t>
              </a:r>
              <a:r>
                <a:rPr lang="en-US" sz="1600" b="1" baseline="30000" dirty="0" smtClean="0"/>
                <a:t>-/</a:t>
              </a:r>
              <a:r>
                <a:rPr lang="en-US" sz="1600" b="1" baseline="30000" dirty="0"/>
                <a:t>-</a:t>
              </a:r>
              <a:endParaRPr lang="en-US" sz="1600" b="1" baseline="30000" dirty="0" smtClean="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78104" y="195910"/>
            <a:ext cx="4177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A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121400" y="9539511"/>
            <a:ext cx="2891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Supplementary Figure 1</a:t>
            </a:r>
          </a:p>
        </p:txBody>
      </p:sp>
      <p:pic>
        <p:nvPicPr>
          <p:cNvPr id="32" name="Picture 6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98852" y="5068760"/>
            <a:ext cx="1282590" cy="168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5556489" y="4690045"/>
            <a:ext cx="7904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1600" dirty="0" err="1" smtClean="0">
                <a:latin typeface="Calibri" pitchFamily="34" charset="0"/>
              </a:rPr>
              <a:t>Isotype</a:t>
            </a:r>
            <a:endParaRPr kumimoji="0" lang="en-US" altLang="zh-TW" sz="1600" dirty="0">
              <a:latin typeface="Calibri" pitchFamily="34" charset="0"/>
            </a:endParaRP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2079155" y="4691020"/>
            <a:ext cx="20174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1600" dirty="0">
                <a:solidFill>
                  <a:srgbClr val="92D050"/>
                </a:solidFill>
                <a:latin typeface="Calibri" pitchFamily="34" charset="0"/>
              </a:rPr>
              <a:t>FAP     </a:t>
            </a:r>
            <a:r>
              <a:rPr kumimoji="0" lang="en-US" altLang="zh-TW" sz="1600" dirty="0">
                <a:solidFill>
                  <a:srgbClr val="FF0000"/>
                </a:solidFill>
                <a:latin typeface="Calibri" pitchFamily="34" charset="0"/>
              </a:rPr>
              <a:t>SMA     </a:t>
            </a:r>
            <a:r>
              <a:rPr kumimoji="0" lang="en-US" altLang="zh-TW" sz="1600" dirty="0" smtClean="0">
                <a:solidFill>
                  <a:srgbClr val="0070C0"/>
                </a:solidFill>
                <a:latin typeface="Calibri" pitchFamily="34" charset="0"/>
              </a:rPr>
              <a:t>DAPI</a:t>
            </a:r>
            <a:endParaRPr kumimoji="0" lang="en-US" altLang="zh-TW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5" name="Picture 3" descr="E:\2012_May_18\A549T1_01_20X_comp_adj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95896" y="5068760"/>
            <a:ext cx="2196214" cy="1674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292851" y="4393316"/>
            <a:ext cx="3882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/>
              <a:t>C</a:t>
            </a:r>
            <a:endParaRPr lang="en-US" sz="3000" b="1" dirty="0" smtClean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996" y="5062684"/>
            <a:ext cx="2205408" cy="1680584"/>
          </a:xfrm>
          <a:prstGeom prst="rect">
            <a:avLst/>
          </a:prstGeom>
        </p:spPr>
      </p:pic>
      <p:cxnSp>
        <p:nvCxnSpPr>
          <p:cNvPr id="72" name="Straight Connector 71"/>
          <p:cNvCxnSpPr/>
          <p:nvPr/>
        </p:nvCxnSpPr>
        <p:spPr>
          <a:xfrm>
            <a:off x="2228287" y="6653108"/>
            <a:ext cx="576072" cy="42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730947" y="5466912"/>
            <a:ext cx="73412" cy="13802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384747" y="5688325"/>
            <a:ext cx="73412" cy="13802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3852781" y="5550299"/>
            <a:ext cx="73412" cy="13802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3336314" y="5466912"/>
            <a:ext cx="73412" cy="13802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009792" y="6461745"/>
            <a:ext cx="73412" cy="13802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3485792" y="6392732"/>
            <a:ext cx="73412" cy="13802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1156221" y="5604938"/>
            <a:ext cx="73412" cy="13802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88154" y="6965945"/>
            <a:ext cx="4271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D</a:t>
            </a: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6605" y="7697743"/>
            <a:ext cx="1785747" cy="1714754"/>
          </a:xfrm>
          <a:prstGeom prst="rect">
            <a:avLst/>
          </a:prstGeom>
        </p:spPr>
      </p:pic>
      <p:cxnSp>
        <p:nvCxnSpPr>
          <p:cNvPr id="82" name="Straight Arrow Connector 81"/>
          <p:cNvCxnSpPr/>
          <p:nvPr/>
        </p:nvCxnSpPr>
        <p:spPr>
          <a:xfrm>
            <a:off x="2171198" y="8478164"/>
            <a:ext cx="74099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52"/>
          <p:cNvSpPr>
            <a:spLocks noChangeArrowheads="1"/>
          </p:cNvSpPr>
          <p:nvPr/>
        </p:nvSpPr>
        <p:spPr bwMode="auto">
          <a:xfrm>
            <a:off x="2286575" y="7951452"/>
            <a:ext cx="6987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Calibri" pitchFamily="34" charset="0"/>
              </a:rPr>
              <a:t>CD90</a:t>
            </a:r>
            <a:r>
              <a:rPr lang="en-US" altLang="zh-TW" sz="1600" b="1" baseline="30000" dirty="0">
                <a:latin typeface="Calibri" pitchFamily="34" charset="0"/>
              </a:rPr>
              <a:t>+</a:t>
            </a:r>
            <a:r>
              <a:rPr lang="en-US" altLang="zh-TW" sz="1600" b="1" dirty="0">
                <a:latin typeface="Calibri" pitchFamily="34" charset="0"/>
              </a:rPr>
              <a:t> </a:t>
            </a: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57253" y="7697743"/>
            <a:ext cx="1616456" cy="1627378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64791" y="7716788"/>
            <a:ext cx="1616456" cy="1627378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717400" y="7697743"/>
            <a:ext cx="1616456" cy="162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27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48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UPenn Med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 Lo</dc:creator>
  <cp:lastModifiedBy>Albert</cp:lastModifiedBy>
  <cp:revision>79</cp:revision>
  <dcterms:created xsi:type="dcterms:W3CDTF">2014-08-01T16:36:53Z</dcterms:created>
  <dcterms:modified xsi:type="dcterms:W3CDTF">2015-05-07T01:40:29Z</dcterms:modified>
</cp:coreProperties>
</file>