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270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B88F4-C48F-461D-A9C1-7980C66D6C0A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69A15-2152-4B33-9F4A-6E199F230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83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67577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16227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364878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13528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535E6E-7C64-4E6F-9FCE-B5B7348A77E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A25E-B3C2-4D1C-B738-DE8CD7C69B81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4388-8CD1-425D-A642-11CD2A722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93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A25E-B3C2-4D1C-B738-DE8CD7C69B81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4388-8CD1-425D-A642-11CD2A722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80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A25E-B3C2-4D1C-B738-DE8CD7C69B81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4388-8CD1-425D-A642-11CD2A722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01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A25E-B3C2-4D1C-B738-DE8CD7C69B81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4388-8CD1-425D-A642-11CD2A722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13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A25E-B3C2-4D1C-B738-DE8CD7C69B81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4388-8CD1-425D-A642-11CD2A722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56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A25E-B3C2-4D1C-B738-DE8CD7C69B81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4388-8CD1-425D-A642-11CD2A722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02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A25E-B3C2-4D1C-B738-DE8CD7C69B81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4388-8CD1-425D-A642-11CD2A722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11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A25E-B3C2-4D1C-B738-DE8CD7C69B81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4388-8CD1-425D-A642-11CD2A722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43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A25E-B3C2-4D1C-B738-DE8CD7C69B81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4388-8CD1-425D-A642-11CD2A722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53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A25E-B3C2-4D1C-B738-DE8CD7C69B81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4388-8CD1-425D-A642-11CD2A722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28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A25E-B3C2-4D1C-B738-DE8CD7C69B81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4388-8CD1-425D-A642-11CD2A722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55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6A25E-B3C2-4D1C-B738-DE8CD7C69B81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E4388-8CD1-425D-A642-11CD2A722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46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emf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17" Type="http://schemas.openxmlformats.org/officeDocument/2006/relationships/image" Target="../media/image15.emf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emf"/><Relationship Id="rId20" Type="http://schemas.openxmlformats.org/officeDocument/2006/relationships/image" Target="../media/image18.emf"/><Relationship Id="rId29" Type="http://schemas.openxmlformats.org/officeDocument/2006/relationships/image" Target="../media/image2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5" Type="http://schemas.openxmlformats.org/officeDocument/2006/relationships/image" Target="../media/image3.png"/><Relationship Id="rId15" Type="http://schemas.openxmlformats.org/officeDocument/2006/relationships/image" Target="../media/image13.emf"/><Relationship Id="rId23" Type="http://schemas.openxmlformats.org/officeDocument/2006/relationships/image" Target="../media/image21.png"/><Relationship Id="rId28" Type="http://schemas.openxmlformats.org/officeDocument/2006/relationships/image" Target="../media/image26.emf"/><Relationship Id="rId36" Type="http://schemas.openxmlformats.org/officeDocument/2006/relationships/image" Target="../media/image34.png"/><Relationship Id="rId10" Type="http://schemas.openxmlformats.org/officeDocument/2006/relationships/image" Target="../media/image8.png"/><Relationship Id="rId19" Type="http://schemas.openxmlformats.org/officeDocument/2006/relationships/image" Target="../media/image17.emf"/><Relationship Id="rId31" Type="http://schemas.openxmlformats.org/officeDocument/2006/relationships/image" Target="../media/image29.jpe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emf"/><Relationship Id="rId30" Type="http://schemas.openxmlformats.org/officeDocument/2006/relationships/image" Target="../media/image28.emf"/><Relationship Id="rId35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35263"/>
            <a:ext cx="552450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1066800" y="412750"/>
            <a:ext cx="660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1000" b="1">
                <a:latin typeface="Arial" charset="0"/>
              </a:rPr>
              <a:t>HCT116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533400" y="2516188"/>
            <a:ext cx="4572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700">
                <a:latin typeface="Arial" charset="0"/>
              </a:rPr>
              <a:t>Mock</a:t>
            </a:r>
          </a:p>
        </p:txBody>
      </p:sp>
      <p:sp>
        <p:nvSpPr>
          <p:cNvPr id="14341" name="TextBox 6"/>
          <p:cNvSpPr txBox="1">
            <a:spLocks noChangeArrowheads="1"/>
          </p:cNvSpPr>
          <p:nvPr/>
        </p:nvSpPr>
        <p:spPr bwMode="auto">
          <a:xfrm>
            <a:off x="990600" y="3324225"/>
            <a:ext cx="7620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900">
                <a:latin typeface="Arial" charset="0"/>
              </a:rPr>
              <a:t>Annexin V</a:t>
            </a:r>
          </a:p>
        </p:txBody>
      </p:sp>
      <p:pic>
        <p:nvPicPr>
          <p:cNvPr id="1434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735263"/>
            <a:ext cx="546100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TextBox 8"/>
          <p:cNvSpPr txBox="1">
            <a:spLocks noChangeArrowheads="1"/>
          </p:cNvSpPr>
          <p:nvPr/>
        </p:nvSpPr>
        <p:spPr bwMode="auto">
          <a:xfrm>
            <a:off x="1143000" y="2516188"/>
            <a:ext cx="4572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700">
                <a:latin typeface="Arial" charset="0"/>
              </a:rPr>
              <a:t>NC</a:t>
            </a:r>
          </a:p>
        </p:txBody>
      </p:sp>
      <p:pic>
        <p:nvPicPr>
          <p:cNvPr id="143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735263"/>
            <a:ext cx="549275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Box 10"/>
          <p:cNvSpPr txBox="1">
            <a:spLocks noChangeArrowheads="1"/>
          </p:cNvSpPr>
          <p:nvPr/>
        </p:nvSpPr>
        <p:spPr bwMode="auto">
          <a:xfrm>
            <a:off x="1600200" y="2516188"/>
            <a:ext cx="762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700">
                <a:latin typeface="Arial" charset="0"/>
              </a:rPr>
              <a:t>Pre-miR-34a</a:t>
            </a:r>
          </a:p>
        </p:txBody>
      </p:sp>
      <p:sp>
        <p:nvSpPr>
          <p:cNvPr id="14346" name="TextBox 11"/>
          <p:cNvSpPr txBox="1">
            <a:spLocks noChangeArrowheads="1"/>
          </p:cNvSpPr>
          <p:nvPr/>
        </p:nvSpPr>
        <p:spPr bwMode="auto">
          <a:xfrm rot="-5400000">
            <a:off x="-31750" y="2836863"/>
            <a:ext cx="6096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800">
                <a:latin typeface="Arial" charset="0"/>
              </a:rPr>
              <a:t>7-AAD</a:t>
            </a:r>
          </a:p>
        </p:txBody>
      </p:sp>
      <p:sp>
        <p:nvSpPr>
          <p:cNvPr id="14347" name="TextBox 21"/>
          <p:cNvSpPr txBox="1">
            <a:spLocks noChangeArrowheads="1"/>
          </p:cNvSpPr>
          <p:nvPr/>
        </p:nvSpPr>
        <p:spPr bwMode="auto">
          <a:xfrm>
            <a:off x="5257800" y="425450"/>
            <a:ext cx="9969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1000" b="1">
                <a:latin typeface="Arial" charset="0"/>
              </a:rPr>
              <a:t>HCT116 p53</a:t>
            </a:r>
            <a:r>
              <a:rPr lang="en-US" sz="1000" b="1" baseline="30000">
                <a:latin typeface="Arial" charset="0"/>
              </a:rPr>
              <a:t>-/-</a:t>
            </a:r>
          </a:p>
        </p:txBody>
      </p:sp>
      <p:pic>
        <p:nvPicPr>
          <p:cNvPr id="14348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018088"/>
            <a:ext cx="452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9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01808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0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022850"/>
            <a:ext cx="439738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1" name="TextBox 66"/>
          <p:cNvSpPr txBox="1">
            <a:spLocks noChangeArrowheads="1"/>
          </p:cNvSpPr>
          <p:nvPr/>
        </p:nvSpPr>
        <p:spPr bwMode="auto">
          <a:xfrm>
            <a:off x="3200400" y="457200"/>
            <a:ext cx="6032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1000" b="1">
                <a:latin typeface="Arial" charset="0"/>
              </a:rPr>
              <a:t>SW480</a:t>
            </a:r>
            <a:endParaRPr lang="en-US" sz="1000" b="1" baseline="30000">
              <a:latin typeface="Arial" charset="0"/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 flipV="1">
            <a:off x="381000" y="3325813"/>
            <a:ext cx="1828800" cy="0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rot="5400000" flipH="1" flipV="1">
            <a:off x="38100" y="2982913"/>
            <a:ext cx="687387" cy="1588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4" name="TextBox 71"/>
          <p:cNvSpPr txBox="1">
            <a:spLocks noChangeArrowheads="1"/>
          </p:cNvSpPr>
          <p:nvPr/>
        </p:nvSpPr>
        <p:spPr bwMode="auto">
          <a:xfrm>
            <a:off x="30163" y="304800"/>
            <a:ext cx="350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latin typeface="Arial" charset="0"/>
              </a:rPr>
              <a:t>A</a:t>
            </a:r>
          </a:p>
        </p:txBody>
      </p:sp>
      <p:sp>
        <p:nvSpPr>
          <p:cNvPr id="14355" name="TextBox 78"/>
          <p:cNvSpPr txBox="1">
            <a:spLocks noChangeArrowheads="1"/>
          </p:cNvSpPr>
          <p:nvPr/>
        </p:nvSpPr>
        <p:spPr bwMode="auto">
          <a:xfrm>
            <a:off x="30163" y="2297113"/>
            <a:ext cx="3508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latin typeface="Arial" charset="0"/>
              </a:rPr>
              <a:t>B</a:t>
            </a:r>
          </a:p>
        </p:txBody>
      </p:sp>
      <p:sp>
        <p:nvSpPr>
          <p:cNvPr id="14356" name="TextBox 79"/>
          <p:cNvSpPr txBox="1">
            <a:spLocks noChangeArrowheads="1"/>
          </p:cNvSpPr>
          <p:nvPr/>
        </p:nvSpPr>
        <p:spPr bwMode="auto">
          <a:xfrm>
            <a:off x="30163" y="3668713"/>
            <a:ext cx="3508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latin typeface="Arial" charset="0"/>
              </a:rPr>
              <a:t>C</a:t>
            </a:r>
          </a:p>
        </p:txBody>
      </p:sp>
      <p:grpSp>
        <p:nvGrpSpPr>
          <p:cNvPr id="14357" name="Group 92"/>
          <p:cNvGrpSpPr>
            <a:grpSpLocks/>
          </p:cNvGrpSpPr>
          <p:nvPr/>
        </p:nvGrpSpPr>
        <p:grpSpPr bwMode="auto">
          <a:xfrm>
            <a:off x="165100" y="3962400"/>
            <a:ext cx="2197100" cy="838200"/>
            <a:chOff x="165556" y="3810000"/>
            <a:chExt cx="2196644" cy="838201"/>
          </a:xfrm>
        </p:grpSpPr>
        <p:pic>
          <p:nvPicPr>
            <p:cNvPr id="14418" name="Picture 8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4023361"/>
              <a:ext cx="533400" cy="320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419" name="Picture 9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" y="4020714"/>
              <a:ext cx="533400" cy="322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420" name="Picture 10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1" y="4022139"/>
              <a:ext cx="533399" cy="321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421" name="TextBox 31"/>
            <p:cNvSpPr txBox="1">
              <a:spLocks noChangeArrowheads="1"/>
            </p:cNvSpPr>
            <p:nvPr/>
          </p:nvSpPr>
          <p:spPr bwMode="auto">
            <a:xfrm rot="-5400000">
              <a:off x="-120883" y="4096439"/>
              <a:ext cx="78832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800">
                  <a:latin typeface="Arial" charset="0"/>
                </a:rPr>
                <a:t>Cell number</a:t>
              </a:r>
            </a:p>
          </p:txBody>
        </p:sp>
        <p:sp>
          <p:nvSpPr>
            <p:cNvPr id="14422" name="TextBox 91"/>
            <p:cNvSpPr txBox="1">
              <a:spLocks noChangeArrowheads="1"/>
            </p:cNvSpPr>
            <p:nvPr/>
          </p:nvSpPr>
          <p:spPr bwMode="auto">
            <a:xfrm>
              <a:off x="914401" y="4417369"/>
              <a:ext cx="914399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900">
                  <a:latin typeface="Arial" charset="0"/>
                </a:rPr>
                <a:t>DNA Content</a:t>
              </a:r>
            </a:p>
          </p:txBody>
        </p:sp>
        <p:cxnSp>
          <p:nvCxnSpPr>
            <p:cNvPr id="94" name="Straight Arrow Connector 93"/>
            <p:cNvCxnSpPr/>
            <p:nvPr/>
          </p:nvCxnSpPr>
          <p:spPr>
            <a:xfrm rot="5400000" flipH="1" flipV="1">
              <a:off x="151224" y="4191001"/>
              <a:ext cx="458789" cy="158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 flipV="1">
              <a:off x="381411" y="4419601"/>
              <a:ext cx="182842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25" name="TextBox 104"/>
            <p:cNvSpPr txBox="1">
              <a:spLocks noChangeArrowheads="1"/>
            </p:cNvSpPr>
            <p:nvPr/>
          </p:nvSpPr>
          <p:spPr bwMode="auto">
            <a:xfrm>
              <a:off x="533401" y="3838546"/>
              <a:ext cx="457197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700">
                  <a:latin typeface="Arial" charset="0"/>
                </a:rPr>
                <a:t>Mock</a:t>
              </a:r>
            </a:p>
          </p:txBody>
        </p:sp>
        <p:sp>
          <p:nvSpPr>
            <p:cNvPr id="14426" name="TextBox 105"/>
            <p:cNvSpPr txBox="1">
              <a:spLocks noChangeArrowheads="1"/>
            </p:cNvSpPr>
            <p:nvPr/>
          </p:nvSpPr>
          <p:spPr bwMode="auto">
            <a:xfrm>
              <a:off x="1143000" y="3838546"/>
              <a:ext cx="457196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700">
                  <a:latin typeface="Arial" charset="0"/>
                </a:rPr>
                <a:t>NC</a:t>
              </a:r>
            </a:p>
          </p:txBody>
        </p:sp>
        <p:sp>
          <p:nvSpPr>
            <p:cNvPr id="14427" name="TextBox 113"/>
            <p:cNvSpPr txBox="1">
              <a:spLocks noChangeArrowheads="1"/>
            </p:cNvSpPr>
            <p:nvPr/>
          </p:nvSpPr>
          <p:spPr bwMode="auto">
            <a:xfrm>
              <a:off x="1600201" y="3838546"/>
              <a:ext cx="761999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700">
                  <a:latin typeface="Arial" charset="0"/>
                </a:rPr>
                <a:t>Pre-miR-34a</a:t>
              </a:r>
            </a:p>
          </p:txBody>
        </p:sp>
      </p:grpSp>
      <p:sp>
        <p:nvSpPr>
          <p:cNvPr id="14358" name="TextBox 114"/>
          <p:cNvSpPr txBox="1">
            <a:spLocks noChangeArrowheads="1"/>
          </p:cNvSpPr>
          <p:nvPr/>
        </p:nvSpPr>
        <p:spPr bwMode="auto">
          <a:xfrm>
            <a:off x="5410200" y="3367088"/>
            <a:ext cx="7620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900">
                <a:latin typeface="Arial" charset="0"/>
              </a:rPr>
              <a:t>Annexin V</a:t>
            </a:r>
          </a:p>
        </p:txBody>
      </p:sp>
      <p:cxnSp>
        <p:nvCxnSpPr>
          <p:cNvPr id="116" name="Straight Arrow Connector 115"/>
          <p:cNvCxnSpPr/>
          <p:nvPr/>
        </p:nvCxnSpPr>
        <p:spPr>
          <a:xfrm flipV="1">
            <a:off x="4800600" y="3370263"/>
            <a:ext cx="1828800" cy="0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0" name="TextBox 116"/>
          <p:cNvSpPr txBox="1">
            <a:spLocks noChangeArrowheads="1"/>
          </p:cNvSpPr>
          <p:nvPr/>
        </p:nvSpPr>
        <p:spPr bwMode="auto">
          <a:xfrm rot="-5400000">
            <a:off x="4387057" y="2878931"/>
            <a:ext cx="6096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800">
                <a:latin typeface="Arial" charset="0"/>
              </a:rPr>
              <a:t>7-AAD</a:t>
            </a:r>
          </a:p>
        </p:txBody>
      </p:sp>
      <p:cxnSp>
        <p:nvCxnSpPr>
          <p:cNvPr id="118" name="Straight Arrow Connector 117"/>
          <p:cNvCxnSpPr/>
          <p:nvPr/>
        </p:nvCxnSpPr>
        <p:spPr>
          <a:xfrm rot="5400000" flipH="1" flipV="1">
            <a:off x="4456113" y="3024188"/>
            <a:ext cx="687387" cy="1587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2" name="TextBox 122"/>
          <p:cNvSpPr txBox="1">
            <a:spLocks noChangeArrowheads="1"/>
          </p:cNvSpPr>
          <p:nvPr/>
        </p:nvSpPr>
        <p:spPr bwMode="auto">
          <a:xfrm>
            <a:off x="4953000" y="2557463"/>
            <a:ext cx="4572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700">
                <a:latin typeface="Arial" charset="0"/>
              </a:rPr>
              <a:t>Mock</a:t>
            </a:r>
          </a:p>
        </p:txBody>
      </p:sp>
      <p:sp>
        <p:nvSpPr>
          <p:cNvPr id="14363" name="TextBox 123"/>
          <p:cNvSpPr txBox="1">
            <a:spLocks noChangeArrowheads="1"/>
          </p:cNvSpPr>
          <p:nvPr/>
        </p:nvSpPr>
        <p:spPr bwMode="auto">
          <a:xfrm>
            <a:off x="5410200" y="2557463"/>
            <a:ext cx="8382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700">
                <a:latin typeface="Arial" charset="0"/>
              </a:rPr>
              <a:t>Pre-miR-Neg1</a:t>
            </a:r>
          </a:p>
        </p:txBody>
      </p:sp>
      <p:sp>
        <p:nvSpPr>
          <p:cNvPr id="14364" name="TextBox 124"/>
          <p:cNvSpPr txBox="1">
            <a:spLocks noChangeArrowheads="1"/>
          </p:cNvSpPr>
          <p:nvPr/>
        </p:nvSpPr>
        <p:spPr bwMode="auto">
          <a:xfrm>
            <a:off x="6019800" y="2557463"/>
            <a:ext cx="762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700">
                <a:latin typeface="Arial" charset="0"/>
              </a:rPr>
              <a:t>Pre-miR-34a</a:t>
            </a:r>
          </a:p>
        </p:txBody>
      </p:sp>
      <p:sp>
        <p:nvSpPr>
          <p:cNvPr id="14365" name="TextBox 118"/>
          <p:cNvSpPr txBox="1">
            <a:spLocks noChangeArrowheads="1"/>
          </p:cNvSpPr>
          <p:nvPr/>
        </p:nvSpPr>
        <p:spPr bwMode="auto">
          <a:xfrm>
            <a:off x="3200400" y="3336925"/>
            <a:ext cx="7620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900">
                <a:latin typeface="Arial" charset="0"/>
              </a:rPr>
              <a:t>Annexin V</a:t>
            </a:r>
          </a:p>
        </p:txBody>
      </p:sp>
      <p:cxnSp>
        <p:nvCxnSpPr>
          <p:cNvPr id="120" name="Straight Arrow Connector 119"/>
          <p:cNvCxnSpPr/>
          <p:nvPr/>
        </p:nvCxnSpPr>
        <p:spPr>
          <a:xfrm flipV="1">
            <a:off x="2590800" y="3340100"/>
            <a:ext cx="1828800" cy="0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7" name="TextBox 120"/>
          <p:cNvSpPr txBox="1">
            <a:spLocks noChangeArrowheads="1"/>
          </p:cNvSpPr>
          <p:nvPr/>
        </p:nvSpPr>
        <p:spPr bwMode="auto">
          <a:xfrm rot="-5400000">
            <a:off x="2165350" y="2847975"/>
            <a:ext cx="6096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800">
                <a:latin typeface="Arial" charset="0"/>
              </a:rPr>
              <a:t>7-AAD</a:t>
            </a:r>
          </a:p>
        </p:txBody>
      </p:sp>
      <p:cxnSp>
        <p:nvCxnSpPr>
          <p:cNvPr id="122" name="Straight Arrow Connector 121"/>
          <p:cNvCxnSpPr/>
          <p:nvPr/>
        </p:nvCxnSpPr>
        <p:spPr>
          <a:xfrm rot="5400000" flipH="1" flipV="1">
            <a:off x="2246313" y="2994025"/>
            <a:ext cx="687388" cy="1587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9" name="TextBox 125"/>
          <p:cNvSpPr txBox="1">
            <a:spLocks noChangeArrowheads="1"/>
          </p:cNvSpPr>
          <p:nvPr/>
        </p:nvSpPr>
        <p:spPr bwMode="auto">
          <a:xfrm>
            <a:off x="2743200" y="2527300"/>
            <a:ext cx="4572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700">
                <a:latin typeface="Arial" charset="0"/>
              </a:rPr>
              <a:t>Mock</a:t>
            </a:r>
          </a:p>
        </p:txBody>
      </p:sp>
      <p:sp>
        <p:nvSpPr>
          <p:cNvPr id="14370" name="TextBox 126"/>
          <p:cNvSpPr txBox="1">
            <a:spLocks noChangeArrowheads="1"/>
          </p:cNvSpPr>
          <p:nvPr/>
        </p:nvSpPr>
        <p:spPr bwMode="auto">
          <a:xfrm>
            <a:off x="3352800" y="2527300"/>
            <a:ext cx="4572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700">
                <a:latin typeface="Arial" charset="0"/>
              </a:rPr>
              <a:t>NC</a:t>
            </a:r>
          </a:p>
        </p:txBody>
      </p:sp>
      <p:sp>
        <p:nvSpPr>
          <p:cNvPr id="14371" name="TextBox 127"/>
          <p:cNvSpPr txBox="1">
            <a:spLocks noChangeArrowheads="1"/>
          </p:cNvSpPr>
          <p:nvPr/>
        </p:nvSpPr>
        <p:spPr bwMode="auto">
          <a:xfrm>
            <a:off x="3810000" y="2527300"/>
            <a:ext cx="762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700">
                <a:latin typeface="Arial" charset="0"/>
              </a:rPr>
              <a:t>Pre-miR-34a</a:t>
            </a:r>
          </a:p>
        </p:txBody>
      </p:sp>
      <p:grpSp>
        <p:nvGrpSpPr>
          <p:cNvPr id="14372" name="Group 144"/>
          <p:cNvGrpSpPr>
            <a:grpSpLocks/>
          </p:cNvGrpSpPr>
          <p:nvPr/>
        </p:nvGrpSpPr>
        <p:grpSpPr bwMode="auto">
          <a:xfrm>
            <a:off x="4584700" y="3962400"/>
            <a:ext cx="2197100" cy="839788"/>
            <a:chOff x="2299156" y="3810000"/>
            <a:chExt cx="2196644" cy="840432"/>
          </a:xfrm>
        </p:grpSpPr>
        <p:pic>
          <p:nvPicPr>
            <p:cNvPr id="14408" name="Picture 11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0" y="4038600"/>
              <a:ext cx="533400" cy="318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409" name="Picture 1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400" y="4038600"/>
              <a:ext cx="533400" cy="318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410" name="Picture 13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0800" y="4038600"/>
              <a:ext cx="530423" cy="319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411" name="TextBox 130"/>
            <p:cNvSpPr txBox="1">
              <a:spLocks noChangeArrowheads="1"/>
            </p:cNvSpPr>
            <p:nvPr/>
          </p:nvSpPr>
          <p:spPr bwMode="auto">
            <a:xfrm>
              <a:off x="2667001" y="3838545"/>
              <a:ext cx="457197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700">
                  <a:latin typeface="Arial" charset="0"/>
                </a:rPr>
                <a:t>Mock</a:t>
              </a:r>
            </a:p>
          </p:txBody>
        </p:sp>
        <p:sp>
          <p:nvSpPr>
            <p:cNvPr id="14412" name="TextBox 131"/>
            <p:cNvSpPr txBox="1">
              <a:spLocks noChangeArrowheads="1"/>
            </p:cNvSpPr>
            <p:nvPr/>
          </p:nvSpPr>
          <p:spPr bwMode="auto">
            <a:xfrm>
              <a:off x="3276600" y="3838545"/>
              <a:ext cx="533397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700">
                  <a:latin typeface="Arial" charset="0"/>
                </a:rPr>
                <a:t>NC</a:t>
              </a:r>
            </a:p>
          </p:txBody>
        </p:sp>
        <p:sp>
          <p:nvSpPr>
            <p:cNvPr id="14413" name="TextBox 132"/>
            <p:cNvSpPr txBox="1">
              <a:spLocks noChangeArrowheads="1"/>
            </p:cNvSpPr>
            <p:nvPr/>
          </p:nvSpPr>
          <p:spPr bwMode="auto">
            <a:xfrm>
              <a:off x="3733801" y="3838545"/>
              <a:ext cx="761999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700">
                  <a:latin typeface="Arial" charset="0"/>
                </a:rPr>
                <a:t>Pre-miR-34a</a:t>
              </a:r>
            </a:p>
          </p:txBody>
        </p:sp>
        <p:sp>
          <p:nvSpPr>
            <p:cNvPr id="14414" name="TextBox 133"/>
            <p:cNvSpPr txBox="1">
              <a:spLocks noChangeArrowheads="1"/>
            </p:cNvSpPr>
            <p:nvPr/>
          </p:nvSpPr>
          <p:spPr bwMode="auto">
            <a:xfrm>
              <a:off x="3048001" y="4419600"/>
              <a:ext cx="914399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900">
                  <a:latin typeface="Arial" charset="0"/>
                </a:rPr>
                <a:t>DNA Content</a:t>
              </a:r>
            </a:p>
          </p:txBody>
        </p:sp>
        <p:cxnSp>
          <p:nvCxnSpPr>
            <p:cNvPr id="135" name="Straight Arrow Connector 134"/>
            <p:cNvCxnSpPr/>
            <p:nvPr/>
          </p:nvCxnSpPr>
          <p:spPr>
            <a:xfrm flipV="1">
              <a:off x="2515011" y="4421657"/>
              <a:ext cx="182842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16" name="TextBox 135"/>
            <p:cNvSpPr txBox="1">
              <a:spLocks noChangeArrowheads="1"/>
            </p:cNvSpPr>
            <p:nvPr/>
          </p:nvSpPr>
          <p:spPr bwMode="auto">
            <a:xfrm rot="-5400000">
              <a:off x="2012717" y="4096439"/>
              <a:ext cx="78832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800">
                  <a:latin typeface="Arial" charset="0"/>
                </a:rPr>
                <a:t>Cell number</a:t>
              </a:r>
            </a:p>
          </p:txBody>
        </p:sp>
        <p:cxnSp>
          <p:nvCxnSpPr>
            <p:cNvPr id="137" name="Straight Arrow Connector 136"/>
            <p:cNvCxnSpPr/>
            <p:nvPr/>
          </p:nvCxnSpPr>
          <p:spPr>
            <a:xfrm rot="5400000" flipH="1" flipV="1">
              <a:off x="2285443" y="4190498"/>
              <a:ext cx="457551" cy="158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73" name="TextBox 137"/>
          <p:cNvSpPr txBox="1">
            <a:spLocks noChangeArrowheads="1"/>
          </p:cNvSpPr>
          <p:nvPr/>
        </p:nvSpPr>
        <p:spPr bwMode="auto">
          <a:xfrm>
            <a:off x="3124200" y="4570413"/>
            <a:ext cx="9144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900">
                <a:latin typeface="Arial" charset="0"/>
              </a:rPr>
              <a:t>DNA Content</a:t>
            </a:r>
          </a:p>
        </p:txBody>
      </p:sp>
      <p:cxnSp>
        <p:nvCxnSpPr>
          <p:cNvPr id="139" name="Straight Arrow Connector 138"/>
          <p:cNvCxnSpPr/>
          <p:nvPr/>
        </p:nvCxnSpPr>
        <p:spPr>
          <a:xfrm flipV="1">
            <a:off x="2590800" y="4572000"/>
            <a:ext cx="1828800" cy="0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75" name="TextBox 139"/>
          <p:cNvSpPr txBox="1">
            <a:spLocks noChangeArrowheads="1"/>
          </p:cNvSpPr>
          <p:nvPr/>
        </p:nvSpPr>
        <p:spPr bwMode="auto">
          <a:xfrm rot="-5400000">
            <a:off x="2076450" y="4246563"/>
            <a:ext cx="787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800">
                <a:latin typeface="Arial" charset="0"/>
              </a:rPr>
              <a:t>Cell number</a:t>
            </a:r>
          </a:p>
        </p:txBody>
      </p:sp>
      <p:cxnSp>
        <p:nvCxnSpPr>
          <p:cNvPr id="141" name="Straight Arrow Connector 140"/>
          <p:cNvCxnSpPr/>
          <p:nvPr/>
        </p:nvCxnSpPr>
        <p:spPr>
          <a:xfrm rot="5400000" flipH="1" flipV="1">
            <a:off x="2361407" y="4341019"/>
            <a:ext cx="457200" cy="1587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77" name="TextBox 141"/>
          <p:cNvSpPr txBox="1">
            <a:spLocks noChangeArrowheads="1"/>
          </p:cNvSpPr>
          <p:nvPr/>
        </p:nvSpPr>
        <p:spPr bwMode="auto">
          <a:xfrm>
            <a:off x="2743200" y="3989388"/>
            <a:ext cx="4572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700">
                <a:latin typeface="Arial" charset="0"/>
              </a:rPr>
              <a:t>Mock</a:t>
            </a:r>
          </a:p>
        </p:txBody>
      </p:sp>
      <p:sp>
        <p:nvSpPr>
          <p:cNvPr id="14378" name="TextBox 142"/>
          <p:cNvSpPr txBox="1">
            <a:spLocks noChangeArrowheads="1"/>
          </p:cNvSpPr>
          <p:nvPr/>
        </p:nvSpPr>
        <p:spPr bwMode="auto">
          <a:xfrm>
            <a:off x="3352800" y="3989388"/>
            <a:ext cx="381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700">
                <a:latin typeface="Arial" charset="0"/>
              </a:rPr>
              <a:t>NC</a:t>
            </a:r>
          </a:p>
        </p:txBody>
      </p:sp>
      <p:sp>
        <p:nvSpPr>
          <p:cNvPr id="14379" name="TextBox 143"/>
          <p:cNvSpPr txBox="1">
            <a:spLocks noChangeArrowheads="1"/>
          </p:cNvSpPr>
          <p:nvPr/>
        </p:nvSpPr>
        <p:spPr bwMode="auto">
          <a:xfrm>
            <a:off x="3810000" y="3989388"/>
            <a:ext cx="762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700">
                <a:latin typeface="Arial" charset="0"/>
              </a:rPr>
              <a:t>Pre-miR-34a</a:t>
            </a:r>
          </a:p>
        </p:txBody>
      </p:sp>
      <p:sp>
        <p:nvSpPr>
          <p:cNvPr id="14380" name="TextBox 161"/>
          <p:cNvSpPr txBox="1">
            <a:spLocks noChangeArrowheads="1"/>
          </p:cNvSpPr>
          <p:nvPr/>
        </p:nvSpPr>
        <p:spPr bwMode="auto">
          <a:xfrm>
            <a:off x="30163" y="4953000"/>
            <a:ext cx="350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latin typeface="Arial" charset="0"/>
              </a:rPr>
              <a:t>D</a:t>
            </a:r>
          </a:p>
        </p:txBody>
      </p:sp>
      <p:pic>
        <p:nvPicPr>
          <p:cNvPr id="14381" name="Picture 165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5486400"/>
            <a:ext cx="1766887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82" name="Picture 16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730250"/>
            <a:ext cx="1708150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83" name="Picture 167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690563"/>
            <a:ext cx="170815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84" name="Picture 168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63" y="7275513"/>
            <a:ext cx="1970087" cy="133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85" name="TextBox 80"/>
          <p:cNvSpPr txBox="1">
            <a:spLocks noChangeArrowheads="1"/>
          </p:cNvSpPr>
          <p:nvPr/>
        </p:nvSpPr>
        <p:spPr bwMode="auto">
          <a:xfrm>
            <a:off x="30163" y="7005638"/>
            <a:ext cx="3508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latin typeface="Arial" charset="0"/>
              </a:rPr>
              <a:t>E</a:t>
            </a:r>
          </a:p>
        </p:txBody>
      </p:sp>
      <p:pic>
        <p:nvPicPr>
          <p:cNvPr id="14386" name="Picture 171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703263"/>
            <a:ext cx="17557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87" name="Picture 174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8682038"/>
            <a:ext cx="3403600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88" name="Picture 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7432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89" name="Picture 3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7432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90" name="Picture 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7432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91" name="Picture 5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7432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92" name="Picture 7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7432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93" name="Picture 8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7432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94" name="Picture 100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525" y="7239000"/>
            <a:ext cx="2047875" cy="137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95" name="Picture 101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563" y="7239000"/>
            <a:ext cx="200183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96" name="Picture 102"/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5486400"/>
            <a:ext cx="180340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97" name="Picture 106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521325"/>
            <a:ext cx="1752600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98" name="Picture 9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725" y="5029200"/>
            <a:ext cx="447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99" name="Picture 10"/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029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00" name="Picture 11"/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0" y="5029200"/>
            <a:ext cx="45085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01" name="Picture 12"/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029200"/>
            <a:ext cx="4445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02" name="Picture 13"/>
          <p:cNvPicPr>
            <a:picLocks noChangeAspect="1" noChangeArrowheads="1"/>
          </p:cNvPicPr>
          <p:nvPr/>
        </p:nvPicPr>
        <p:blipFill>
          <a:blip r:embed="rId35">
            <a:lum bright="18000" contras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029200"/>
            <a:ext cx="4572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03" name="Picture 14"/>
          <p:cNvPicPr>
            <a:picLocks noChangeAspect="1" noChangeArrowheads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029200"/>
            <a:ext cx="4572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04" name="Picture 15"/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1910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05" name="Picture 16"/>
          <p:cNvPicPr>
            <a:picLocks noChangeAspect="1" noChangeArrowheads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191000"/>
            <a:ext cx="53340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06" name="Picture 17"/>
          <p:cNvPicPr>
            <a:picLocks noChangeAspect="1" noChangeArrowheads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191000"/>
            <a:ext cx="5334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407" name="TextBox 94"/>
          <p:cNvSpPr txBox="1">
            <a:spLocks noChangeArrowheads="1"/>
          </p:cNvSpPr>
          <p:nvPr/>
        </p:nvSpPr>
        <p:spPr bwMode="auto">
          <a:xfrm>
            <a:off x="4648200" y="0"/>
            <a:ext cx="2286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1400" b="1">
                <a:latin typeface="Arial" charset="0"/>
              </a:rPr>
              <a:t>Supplementary Figure 6</a:t>
            </a:r>
          </a:p>
        </p:txBody>
      </p:sp>
    </p:spTree>
    <p:extLst>
      <p:ext uri="{BB962C8B-B14F-4D97-AF65-F5344CB8AC3E}">
        <p14:creationId xmlns:p14="http://schemas.microsoft.com/office/powerpoint/2010/main" val="29281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53</Words>
  <Application>Microsoft Office PowerPoint</Application>
  <PresentationFormat>On-screen Show (4:3)</PresentationFormat>
  <Paragraphs>40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BHCS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Shusuke Toden</dc:creator>
  <cp:lastModifiedBy>Shusuke Toden</cp:lastModifiedBy>
  <cp:revision>12</cp:revision>
  <dcterms:created xsi:type="dcterms:W3CDTF">2015-01-19T00:45:19Z</dcterms:created>
  <dcterms:modified xsi:type="dcterms:W3CDTF">2015-01-19T00:53:09Z</dcterms:modified>
</cp:coreProperties>
</file>