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0" autoAdjust="0"/>
    <p:restoredTop sz="94245" autoAdjust="0"/>
  </p:normalViewPr>
  <p:slideViewPr>
    <p:cSldViewPr snapToGrid="0" snapToObjects="1">
      <p:cViewPr>
        <p:scale>
          <a:sx n="75" d="100"/>
          <a:sy n="75" d="100"/>
        </p:scale>
        <p:origin x="-2440" y="-8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xye1:Desktop:MIP3a_CRC%20cell%20lines_Fusobac_ELISA_082114-1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xye1:Desktop:DDC%20project_CRC-fusobac-cytok:MIP3a_CRC%20cell%20lines_Fusobac_ELISA_082114-1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xye1:Desktop:DDC%20project_CRC-fusobac-cytok:MIP3a%20ELISA%20assay%20raw%20data:MIP3a%20from%20CCD841_HCP1_THP1%20treated%20by%20FanHK_LPS%20081415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xye1:Desktop:DDC%20project_CRC-fusobac-cytok:MIP3a%20ELISA%20assay%20raw%20data:MIP3a%20from%20CCD841_HCP1_THP1%20treated%20by%20FanHK_LPS%20081415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tx1"/>
            </a:solidFill>
            <a:ln w="12700">
              <a:solidFill>
                <a:schemeClr val="tx1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bg1"/>
              </a:solidFill>
              <a:ln w="12700">
                <a:solidFill>
                  <a:schemeClr val="tx1"/>
                </a:solidFill>
              </a:ln>
              <a:effectLst/>
            </c:spPr>
          </c:dPt>
          <c:dPt>
            <c:idx val="2"/>
            <c:invertIfNegative val="0"/>
            <c:bubble3D val="0"/>
            <c:spPr>
              <a:pattFill prst="dkDnDiag">
                <a:fgClr>
                  <a:schemeClr val="tx1"/>
                </a:fgClr>
                <a:bgClr>
                  <a:prstClr val="white"/>
                </a:bgClr>
              </a:pattFill>
              <a:ln w="12700">
                <a:solidFill>
                  <a:schemeClr val="tx1"/>
                </a:solidFill>
              </a:ln>
              <a:effectLst/>
            </c:spPr>
          </c:dPt>
          <c:cat>
            <c:multiLvlStrRef>
              <c:f>Sheet1!$A$44:$B$46</c:f>
              <c:multiLvlStrCache>
                <c:ptCount val="3"/>
                <c:lvl>
                  <c:pt idx="0">
                    <c:v>No bacterium</c:v>
                  </c:pt>
                  <c:pt idx="1">
                    <c:v>ssp. animalis (live)</c:v>
                  </c:pt>
                  <c:pt idx="2">
                    <c:v>ssp. animalis (dead)</c:v>
                  </c:pt>
                </c:lvl>
                <c:lvl>
                  <c:pt idx="0">
                    <c:v>THP-1</c:v>
                  </c:pt>
                </c:lvl>
              </c:multiLvlStrCache>
            </c:multiLvlStrRef>
          </c:cat>
          <c:val>
            <c:numRef>
              <c:f>Sheet1!$C$44:$C$46</c:f>
              <c:numCache>
                <c:formatCode>0.00</c:formatCode>
                <c:ptCount val="3"/>
                <c:pt idx="0">
                  <c:v>10.39251952880861</c:v>
                </c:pt>
                <c:pt idx="1">
                  <c:v>100.3034948762215</c:v>
                </c:pt>
                <c:pt idx="2">
                  <c:v>109.9264585693594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119029800"/>
        <c:axId val="-2078541656"/>
      </c:barChart>
      <c:catAx>
        <c:axId val="-2119029800"/>
        <c:scaling>
          <c:orientation val="minMax"/>
        </c:scaling>
        <c:delete val="0"/>
        <c:axPos val="b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txPr>
          <a:bodyPr/>
          <a:lstStyle/>
          <a:p>
            <a:pPr>
              <a:defRPr b="1" i="0">
                <a:latin typeface="Arial"/>
              </a:defRPr>
            </a:pPr>
            <a:endParaRPr lang="en-US"/>
          </a:p>
        </c:txPr>
        <c:crossAx val="-2078541656"/>
        <c:crosses val="autoZero"/>
        <c:auto val="1"/>
        <c:lblAlgn val="ctr"/>
        <c:lblOffset val="100"/>
        <c:noMultiLvlLbl val="0"/>
      </c:catAx>
      <c:valAx>
        <c:axId val="-2078541656"/>
        <c:scaling>
          <c:orientation val="minMax"/>
        </c:scaling>
        <c:delete val="0"/>
        <c:axPos val="l"/>
        <c:numFmt formatCode="0" sourceLinked="0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txPr>
          <a:bodyPr/>
          <a:lstStyle/>
          <a:p>
            <a:pPr>
              <a:defRPr b="1" i="0" baseline="0">
                <a:latin typeface="Arial"/>
              </a:defRPr>
            </a:pPr>
            <a:endParaRPr lang="en-US"/>
          </a:p>
        </c:txPr>
        <c:crossAx val="-211902980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tx1"/>
            </a:solidFill>
            <a:effectLst/>
          </c:spPr>
          <c:invertIfNegative val="0"/>
          <c:dPt>
            <c:idx val="8"/>
            <c:invertIfNegative val="0"/>
            <c:bubble3D val="0"/>
            <c:spPr>
              <a:solidFill>
                <a:schemeClr val="bg1"/>
              </a:solidFill>
              <a:ln>
                <a:solidFill>
                  <a:schemeClr val="tx1"/>
                </a:solidFill>
              </a:ln>
              <a:effectLst/>
            </c:spPr>
          </c:dPt>
          <c:cat>
            <c:multiLvlStrRef>
              <c:f>Sheet1!$A$25:$B$34</c:f>
              <c:multiLvlStrCache>
                <c:ptCount val="10"/>
                <c:lvl>
                  <c:pt idx="0">
                    <c:v>No bacterium</c:v>
                  </c:pt>
                  <c:pt idx="1">
                    <c:v>ssp. animalis</c:v>
                  </c:pt>
                  <c:pt idx="2">
                    <c:v>No bacterium</c:v>
                  </c:pt>
                  <c:pt idx="3">
                    <c:v>ssp. animalis</c:v>
                  </c:pt>
                  <c:pt idx="4">
                    <c:v>No bacterium</c:v>
                  </c:pt>
                  <c:pt idx="5">
                    <c:v>ssp. animalis</c:v>
                  </c:pt>
                  <c:pt idx="6">
                    <c:v>No bacterium</c:v>
                  </c:pt>
                  <c:pt idx="7">
                    <c:v>ssp. animalis</c:v>
                  </c:pt>
                  <c:pt idx="8">
                    <c:v>No bacterium</c:v>
                  </c:pt>
                  <c:pt idx="9">
                    <c:v>ssp. animalis</c:v>
                  </c:pt>
                </c:lvl>
                <c:lvl>
                  <c:pt idx="0">
                    <c:v>CCD841</c:v>
                  </c:pt>
                  <c:pt idx="2">
                    <c:v>SW480</c:v>
                  </c:pt>
                  <c:pt idx="4">
                    <c:v>HT29</c:v>
                  </c:pt>
                  <c:pt idx="6">
                    <c:v>HCT116</c:v>
                  </c:pt>
                  <c:pt idx="8">
                    <c:v>RKO</c:v>
                  </c:pt>
                </c:lvl>
              </c:multiLvlStrCache>
            </c:multiLvlStrRef>
          </c:cat>
          <c:val>
            <c:numRef>
              <c:f>Sheet1!$C$25:$C$34</c:f>
              <c:numCache>
                <c:formatCode>General</c:formatCode>
                <c:ptCount val="10"/>
                <c:pt idx="0">
                  <c:v>0.0</c:v>
                </c:pt>
                <c:pt idx="1">
                  <c:v>0.0</c:v>
                </c:pt>
                <c:pt idx="2" formatCode="0.00">
                  <c:v>1.105909475999998</c:v>
                </c:pt>
                <c:pt idx="3" formatCode="0.00">
                  <c:v>8.290231763999971</c:v>
                </c:pt>
                <c:pt idx="4" formatCode="0.00">
                  <c:v>0.557982035999998</c:v>
                </c:pt>
                <c:pt idx="5" formatCode="0.00">
                  <c:v>4.131544703999998</c:v>
                </c:pt>
                <c:pt idx="6" formatCode="0.00">
                  <c:v>0.0107278439999998</c:v>
                </c:pt>
                <c:pt idx="7" formatCode="0.00">
                  <c:v>1.105909475999998</c:v>
                </c:pt>
                <c:pt idx="8" formatCode="0.00">
                  <c:v>49.535309796</c:v>
                </c:pt>
                <c:pt idx="9" formatCode="0.00">
                  <c:v>87.35885999999998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034731352"/>
        <c:axId val="-2035053880"/>
      </c:barChart>
      <c:catAx>
        <c:axId val="-2034731352"/>
        <c:scaling>
          <c:orientation val="minMax"/>
        </c:scaling>
        <c:delete val="0"/>
        <c:axPos val="b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txPr>
          <a:bodyPr/>
          <a:lstStyle/>
          <a:p>
            <a:pPr>
              <a:defRPr b="1" i="0" baseline="0">
                <a:latin typeface="Arial"/>
              </a:defRPr>
            </a:pPr>
            <a:endParaRPr lang="en-US"/>
          </a:p>
        </c:txPr>
        <c:crossAx val="-2035053880"/>
        <c:crosses val="autoZero"/>
        <c:auto val="1"/>
        <c:lblAlgn val="ctr"/>
        <c:lblOffset val="100"/>
        <c:noMultiLvlLbl val="0"/>
      </c:catAx>
      <c:valAx>
        <c:axId val="-2035053880"/>
        <c:scaling>
          <c:orientation val="minMax"/>
        </c:scaling>
        <c:delete val="0"/>
        <c:axPos val="l"/>
        <c:numFmt formatCode="0" sourceLinked="0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txPr>
          <a:bodyPr/>
          <a:lstStyle/>
          <a:p>
            <a:pPr>
              <a:defRPr b="1" i="0" baseline="0">
                <a:latin typeface="Arial"/>
              </a:defRPr>
            </a:pPr>
            <a:endParaRPr lang="en-US"/>
          </a:p>
        </c:txPr>
        <c:crossAx val="-2034731352"/>
        <c:crosses val="autoZero"/>
        <c:crossBetween val="between"/>
        <c:majorUnit val="20.0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tx1"/>
            </a:solidFill>
            <a:ln>
              <a:solidFill>
                <a:schemeClr val="tx1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noFill/>
              <a:ln w="12700">
                <a:solidFill>
                  <a:schemeClr val="tx1"/>
                </a:solidFill>
              </a:ln>
              <a:effectLst/>
            </c:spPr>
          </c:dPt>
          <c:dPt>
            <c:idx val="2"/>
            <c:invertIfNegative val="0"/>
            <c:bubble3D val="0"/>
            <c:spPr>
              <a:pattFill prst="wdUpDiag">
                <a:fgClr>
                  <a:schemeClr val="tx1"/>
                </a:fgClr>
                <a:bgClr>
                  <a:prstClr val="white"/>
                </a:bgClr>
              </a:pattFill>
              <a:ln w="12700">
                <a:solidFill>
                  <a:schemeClr val="tx1"/>
                </a:solidFill>
              </a:ln>
              <a:effectLst/>
            </c:spPr>
          </c:dPt>
          <c:cat>
            <c:multiLvlStrRef>
              <c:f>'Plate 1 - Sheet1'!$L$49:$M$51</c:f>
              <c:multiLvlStrCache>
                <c:ptCount val="3"/>
                <c:lvl>
                  <c:pt idx="0">
                    <c:v>No bacterium</c:v>
                  </c:pt>
                  <c:pt idx="1">
                    <c:v>ssp. animalis</c:v>
                  </c:pt>
                  <c:pt idx="2">
                    <c:v>F. necrophorum</c:v>
                  </c:pt>
                </c:lvl>
                <c:lvl>
                  <c:pt idx="0">
                    <c:v>HCP1</c:v>
                  </c:pt>
                </c:lvl>
              </c:multiLvlStrCache>
            </c:multiLvlStrRef>
          </c:cat>
          <c:val>
            <c:numRef>
              <c:f>'Plate 1 - Sheet1'!$N$49:$N$51</c:f>
              <c:numCache>
                <c:formatCode>0.0</c:formatCode>
                <c:ptCount val="3"/>
                <c:pt idx="0">
                  <c:v>16.969306047</c:v>
                </c:pt>
                <c:pt idx="1">
                  <c:v>95.58985657500001</c:v>
                </c:pt>
                <c:pt idx="2">
                  <c:v>92.50967006299986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94647288"/>
        <c:axId val="-2118629528"/>
      </c:barChart>
      <c:catAx>
        <c:axId val="2094647288"/>
        <c:scaling>
          <c:orientation val="minMax"/>
        </c:scaling>
        <c:delete val="0"/>
        <c:axPos val="b"/>
        <c:majorTickMark val="out"/>
        <c:minorTickMark val="none"/>
        <c:tickLblPos val="nextTo"/>
        <c:spPr>
          <a:ln w="12700">
            <a:solidFill>
              <a:schemeClr val="tx1"/>
            </a:solidFill>
          </a:ln>
        </c:spPr>
        <c:txPr>
          <a:bodyPr/>
          <a:lstStyle/>
          <a:p>
            <a:pPr>
              <a:defRPr b="1" i="0">
                <a:latin typeface="Arial"/>
              </a:defRPr>
            </a:pPr>
            <a:endParaRPr lang="en-US"/>
          </a:p>
        </c:txPr>
        <c:crossAx val="-2118629528"/>
        <c:crosses val="autoZero"/>
        <c:auto val="1"/>
        <c:lblAlgn val="ctr"/>
        <c:lblOffset val="100"/>
        <c:noMultiLvlLbl val="0"/>
      </c:catAx>
      <c:valAx>
        <c:axId val="-2118629528"/>
        <c:scaling>
          <c:orientation val="minMax"/>
        </c:scaling>
        <c:delete val="0"/>
        <c:axPos val="l"/>
        <c:numFmt formatCode="0" sourceLinked="0"/>
        <c:majorTickMark val="out"/>
        <c:minorTickMark val="none"/>
        <c:tickLblPos val="nextTo"/>
        <c:spPr>
          <a:ln w="12700">
            <a:solidFill>
              <a:schemeClr val="tx1"/>
            </a:solidFill>
          </a:ln>
        </c:spPr>
        <c:txPr>
          <a:bodyPr/>
          <a:lstStyle/>
          <a:p>
            <a:pPr>
              <a:defRPr b="1" i="0" baseline="0">
                <a:latin typeface="Arial"/>
              </a:defRPr>
            </a:pPr>
            <a:endParaRPr lang="en-US"/>
          </a:p>
        </c:txPr>
        <c:crossAx val="209464728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tx1"/>
            </a:solidFill>
            <a:ln>
              <a:solidFill>
                <a:schemeClr val="tx1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noFill/>
              <a:ln w="12700">
                <a:solidFill>
                  <a:schemeClr val="tx1"/>
                </a:solidFill>
              </a:ln>
              <a:effectLst/>
            </c:spPr>
          </c:dPt>
          <c:dPt>
            <c:idx val="2"/>
            <c:invertIfNegative val="0"/>
            <c:bubble3D val="0"/>
            <c:spPr>
              <a:pattFill prst="wdUpDiag">
                <a:fgClr>
                  <a:schemeClr val="tx1"/>
                </a:fgClr>
                <a:bgClr>
                  <a:prstClr val="white"/>
                </a:bgClr>
              </a:pattFill>
              <a:ln w="12700">
                <a:solidFill>
                  <a:schemeClr val="tx1"/>
                </a:solidFill>
              </a:ln>
              <a:effectLst/>
            </c:spPr>
          </c:dPt>
          <c:cat>
            <c:multiLvlStrRef>
              <c:f>'Plate 1 - Sheet1'!$L$53:$M$55</c:f>
              <c:multiLvlStrCache>
                <c:ptCount val="3"/>
                <c:lvl>
                  <c:pt idx="0">
                    <c:v>No bacterium</c:v>
                  </c:pt>
                  <c:pt idx="1">
                    <c:v>ssp. animalis</c:v>
                  </c:pt>
                  <c:pt idx="2">
                    <c:v>F. necrophorum</c:v>
                  </c:pt>
                </c:lvl>
                <c:lvl>
                  <c:pt idx="0">
                    <c:v>THP1</c:v>
                  </c:pt>
                </c:lvl>
              </c:multiLvlStrCache>
            </c:multiLvlStrRef>
          </c:cat>
          <c:val>
            <c:numRef>
              <c:f>'Plate 1 - Sheet1'!$N$53:$N$55</c:f>
              <c:numCache>
                <c:formatCode>0.0</c:formatCode>
                <c:ptCount val="3"/>
                <c:pt idx="0">
                  <c:v>18.1636463</c:v>
                </c:pt>
                <c:pt idx="1">
                  <c:v>521.058691623</c:v>
                </c:pt>
                <c:pt idx="2">
                  <c:v>545.2569243749994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049467064"/>
        <c:axId val="-2049772808"/>
      </c:barChart>
      <c:catAx>
        <c:axId val="-2049467064"/>
        <c:scaling>
          <c:orientation val="minMax"/>
        </c:scaling>
        <c:delete val="0"/>
        <c:axPos val="b"/>
        <c:majorTickMark val="out"/>
        <c:minorTickMark val="none"/>
        <c:tickLblPos val="nextTo"/>
        <c:spPr>
          <a:ln w="12700">
            <a:solidFill>
              <a:schemeClr val="tx1"/>
            </a:solidFill>
          </a:ln>
        </c:spPr>
        <c:txPr>
          <a:bodyPr/>
          <a:lstStyle/>
          <a:p>
            <a:pPr>
              <a:defRPr b="1" i="0">
                <a:latin typeface="Arial"/>
              </a:defRPr>
            </a:pPr>
            <a:endParaRPr lang="en-US"/>
          </a:p>
        </c:txPr>
        <c:crossAx val="-2049772808"/>
        <c:crosses val="autoZero"/>
        <c:auto val="1"/>
        <c:lblAlgn val="ctr"/>
        <c:lblOffset val="100"/>
        <c:noMultiLvlLbl val="0"/>
      </c:catAx>
      <c:valAx>
        <c:axId val="-2049772808"/>
        <c:scaling>
          <c:orientation val="minMax"/>
        </c:scaling>
        <c:delete val="0"/>
        <c:axPos val="l"/>
        <c:numFmt formatCode="0" sourceLinked="0"/>
        <c:majorTickMark val="out"/>
        <c:minorTickMark val="none"/>
        <c:tickLblPos val="nextTo"/>
        <c:spPr>
          <a:ln w="12700">
            <a:solidFill>
              <a:schemeClr val="tx1"/>
            </a:solidFill>
          </a:ln>
        </c:spPr>
        <c:txPr>
          <a:bodyPr/>
          <a:lstStyle/>
          <a:p>
            <a:pPr>
              <a:defRPr b="1" i="0" baseline="0">
                <a:latin typeface="Arial"/>
              </a:defRPr>
            </a:pPr>
            <a:endParaRPr lang="en-US"/>
          </a:p>
        </c:txPr>
        <c:crossAx val="-204946706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52C2C6-050D-694F-9354-3BF8FDB18671}" type="datetimeFigureOut">
              <a:rPr lang="en-US" smtClean="0"/>
              <a:t>12/2/16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76354C-F6C3-0B4F-ABD2-EF5B7A7E59B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80140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70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F43DA-5EE8-D042-B8B4-C5E458FA1BCE}" type="datetimeFigureOut">
              <a:rPr lang="en-US" smtClean="0"/>
              <a:t>12/2/16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34534-D5ED-184B-A7D9-6959BD1B78D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92297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F43DA-5EE8-D042-B8B4-C5E458FA1BCE}" type="datetimeFigureOut">
              <a:rPr lang="en-US" smtClean="0"/>
              <a:t>12/2/16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34534-D5ED-184B-A7D9-6959BD1B78D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99852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7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F43DA-5EE8-D042-B8B4-C5E458FA1BCE}" type="datetimeFigureOut">
              <a:rPr lang="en-US" smtClean="0"/>
              <a:t>12/2/16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34534-D5ED-184B-A7D9-6959BD1B78D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42618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F43DA-5EE8-D042-B8B4-C5E458FA1BCE}" type="datetimeFigureOut">
              <a:rPr lang="en-US" smtClean="0"/>
              <a:t>12/2/16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34534-D5ED-184B-A7D9-6959BD1B78D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95040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21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F43DA-5EE8-D042-B8B4-C5E458FA1BCE}" type="datetimeFigureOut">
              <a:rPr lang="en-US" smtClean="0"/>
              <a:t>12/2/16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34534-D5ED-184B-A7D9-6959BD1B78D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93057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7" y="2844801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2" y="2844801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F43DA-5EE8-D042-B8B4-C5E458FA1BCE}" type="datetimeFigureOut">
              <a:rPr lang="en-US" smtClean="0"/>
              <a:t>12/2/16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34534-D5ED-184B-A7D9-6959BD1B78D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41669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2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2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71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71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F43DA-5EE8-D042-B8B4-C5E458FA1BCE}" type="datetimeFigureOut">
              <a:rPr lang="en-US" smtClean="0"/>
              <a:t>12/2/16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34534-D5ED-184B-A7D9-6959BD1B78D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97446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F43DA-5EE8-D042-B8B4-C5E458FA1BCE}" type="datetimeFigureOut">
              <a:rPr lang="en-US" smtClean="0"/>
              <a:t>12/2/16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34534-D5ED-184B-A7D9-6959BD1B78D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18518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F43DA-5EE8-D042-B8B4-C5E458FA1BCE}" type="datetimeFigureOut">
              <a:rPr lang="en-US" smtClean="0"/>
              <a:t>12/2/16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34534-D5ED-184B-A7D9-6959BD1B78D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0533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2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9" y="364070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2" y="1913470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F43DA-5EE8-D042-B8B4-C5E458FA1BCE}" type="datetimeFigureOut">
              <a:rPr lang="en-US" smtClean="0"/>
              <a:t>12/2/16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34534-D5ED-184B-A7D9-6959BD1B78D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46334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F43DA-5EE8-D042-B8B4-C5E458FA1BCE}" type="datetimeFigureOut">
              <a:rPr lang="en-US" smtClean="0"/>
              <a:t>12/2/16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34534-D5ED-184B-A7D9-6959BD1B78D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10189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4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7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EF43DA-5EE8-D042-B8B4-C5E458FA1BCE}" type="datetimeFigureOut">
              <a:rPr lang="en-US" smtClean="0"/>
              <a:t>12/2/16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7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7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034534-D5ED-184B-A7D9-6959BD1B78D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9619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4" Type="http://schemas.openxmlformats.org/officeDocument/2006/relationships/chart" Target="../charts/chart3.xml"/><Relationship Id="rId5" Type="http://schemas.openxmlformats.org/officeDocument/2006/relationships/chart" Target="../charts/chart4.xml"/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 rot="16200000">
            <a:off x="508967" y="1610488"/>
            <a:ext cx="113685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>
                <a:latin typeface="Arial"/>
                <a:cs typeface="Arial"/>
              </a:rPr>
              <a:t>CCL20</a:t>
            </a:r>
            <a:r>
              <a:rPr lang="en-US" sz="1100" b="1" dirty="0" smtClean="0">
                <a:latin typeface="Symbol" charset="2"/>
                <a:cs typeface="Symbol" charset="2"/>
              </a:rPr>
              <a:t> </a:t>
            </a:r>
            <a:r>
              <a:rPr lang="en-US" sz="1100" b="1" dirty="0" smtClean="0">
                <a:latin typeface="Arial"/>
                <a:cs typeface="Arial"/>
              </a:rPr>
              <a:t>(</a:t>
            </a:r>
            <a:r>
              <a:rPr lang="en-US" sz="1100" b="1" dirty="0" err="1">
                <a:latin typeface="Arial"/>
                <a:cs typeface="Arial"/>
              </a:rPr>
              <a:t>p</a:t>
            </a:r>
            <a:r>
              <a:rPr lang="en-US" sz="1100" b="1" dirty="0" err="1" smtClean="0">
                <a:latin typeface="Arial"/>
                <a:cs typeface="Arial"/>
              </a:rPr>
              <a:t>g</a:t>
            </a:r>
            <a:r>
              <a:rPr lang="en-US" sz="1100" b="1" dirty="0" smtClean="0">
                <a:latin typeface="Arial"/>
                <a:cs typeface="Arial"/>
              </a:rPr>
              <a:t>/ml)</a:t>
            </a:r>
            <a:endParaRPr lang="en-US" sz="1100" b="1" dirty="0">
              <a:latin typeface="Arial"/>
              <a:cs typeface="Arial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74137" y="217891"/>
            <a:ext cx="59774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latin typeface="Arial"/>
                <a:cs typeface="Arial"/>
              </a:rPr>
              <a:t>Supplemental Figure S4. </a:t>
            </a:r>
            <a:r>
              <a:rPr lang="en-US" sz="1200" dirty="0">
                <a:latin typeface="Arial"/>
                <a:cs typeface="Arial"/>
              </a:rPr>
              <a:t>Expression of </a:t>
            </a:r>
            <a:r>
              <a:rPr lang="en-US" sz="1200" dirty="0" smtClean="0">
                <a:latin typeface="Arial"/>
                <a:cs typeface="Arial"/>
              </a:rPr>
              <a:t>CCL20 in </a:t>
            </a:r>
            <a:r>
              <a:rPr lang="en-US" sz="1200" dirty="0">
                <a:latin typeface="Arial"/>
                <a:cs typeface="Arial"/>
              </a:rPr>
              <a:t>the CRC cell lines (A) and THP-1 </a:t>
            </a:r>
            <a:r>
              <a:rPr lang="en-US" sz="1200" dirty="0" smtClean="0">
                <a:latin typeface="Arial"/>
                <a:cs typeface="Arial"/>
              </a:rPr>
              <a:t>monocytes which were </a:t>
            </a:r>
            <a:r>
              <a:rPr lang="en-US" sz="1200" dirty="0">
                <a:latin typeface="Arial"/>
                <a:cs typeface="Arial"/>
              </a:rPr>
              <a:t>induced by </a:t>
            </a:r>
            <a:r>
              <a:rPr lang="en-US" sz="1200" dirty="0" smtClean="0">
                <a:latin typeface="Arial"/>
                <a:cs typeface="Arial"/>
              </a:rPr>
              <a:t>co-culture with </a:t>
            </a:r>
            <a:r>
              <a:rPr lang="en-US" sz="1200" i="1" dirty="0" smtClean="0">
                <a:latin typeface="Arial"/>
                <a:cs typeface="Arial"/>
              </a:rPr>
              <a:t>F. </a:t>
            </a:r>
            <a:r>
              <a:rPr lang="en-US" sz="1200" i="1" dirty="0" err="1" smtClean="0">
                <a:latin typeface="Arial"/>
                <a:cs typeface="Arial"/>
              </a:rPr>
              <a:t>nucleatum</a:t>
            </a:r>
            <a:r>
              <a:rPr lang="en-US" sz="1200" i="1" dirty="0" smtClean="0">
                <a:latin typeface="Arial"/>
                <a:cs typeface="Arial"/>
              </a:rPr>
              <a:t> </a:t>
            </a:r>
            <a:r>
              <a:rPr lang="en-US" sz="1200" dirty="0" smtClean="0">
                <a:latin typeface="Arial"/>
                <a:cs typeface="Arial"/>
              </a:rPr>
              <a:t>ssp</a:t>
            </a:r>
            <a:r>
              <a:rPr lang="en-US" sz="1200" i="1" dirty="0">
                <a:latin typeface="Arial"/>
                <a:cs typeface="Arial"/>
              </a:rPr>
              <a:t>. </a:t>
            </a:r>
            <a:r>
              <a:rPr lang="en-US" sz="1200" i="1" dirty="0" err="1" smtClean="0">
                <a:latin typeface="Arial"/>
                <a:cs typeface="Arial"/>
              </a:rPr>
              <a:t>Animalis</a:t>
            </a:r>
            <a:r>
              <a:rPr lang="en-US" sz="1200" i="1" dirty="0" smtClean="0">
                <a:latin typeface="Arial"/>
                <a:cs typeface="Arial"/>
              </a:rPr>
              <a:t> </a:t>
            </a:r>
            <a:r>
              <a:rPr lang="en-US" sz="1200" dirty="0">
                <a:latin typeface="Arial"/>
                <a:cs typeface="Arial"/>
              </a:rPr>
              <a:t>(B) </a:t>
            </a:r>
            <a:r>
              <a:rPr lang="en-US" sz="1200" dirty="0" smtClean="0">
                <a:latin typeface="Arial"/>
                <a:cs typeface="Arial"/>
              </a:rPr>
              <a:t>or with </a:t>
            </a:r>
            <a:r>
              <a:rPr lang="en-US" sz="1200" i="1" dirty="0" smtClean="0">
                <a:latin typeface="Arial"/>
                <a:cs typeface="Arial"/>
              </a:rPr>
              <a:t>F. </a:t>
            </a:r>
            <a:r>
              <a:rPr lang="en-US" sz="1200" i="1" dirty="0" err="1" smtClean="0">
                <a:latin typeface="Arial"/>
                <a:cs typeface="Arial"/>
              </a:rPr>
              <a:t>necrophorum</a:t>
            </a:r>
            <a:r>
              <a:rPr lang="en-US" sz="1200" dirty="0">
                <a:latin typeface="Arial"/>
                <a:cs typeface="Arial"/>
              </a:rPr>
              <a:t> </a:t>
            </a:r>
            <a:r>
              <a:rPr lang="en-US" sz="1200" dirty="0" smtClean="0">
                <a:latin typeface="Arial"/>
                <a:cs typeface="Arial"/>
              </a:rPr>
              <a:t>(C).</a:t>
            </a:r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01635363"/>
              </p:ext>
            </p:extLst>
          </p:nvPr>
        </p:nvGraphicFramePr>
        <p:xfrm>
          <a:off x="1140465" y="3744863"/>
          <a:ext cx="2286000" cy="2560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/>
          <p:cNvSpPr txBox="1"/>
          <p:nvPr/>
        </p:nvSpPr>
        <p:spPr>
          <a:xfrm rot="16200000">
            <a:off x="475100" y="4491751"/>
            <a:ext cx="113685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>
                <a:latin typeface="Arial"/>
                <a:cs typeface="Arial"/>
              </a:rPr>
              <a:t>CCL20</a:t>
            </a:r>
            <a:r>
              <a:rPr lang="en-US" sz="1100" b="1" dirty="0" smtClean="0">
                <a:latin typeface="Symbol" charset="2"/>
                <a:cs typeface="Symbol" charset="2"/>
              </a:rPr>
              <a:t> </a:t>
            </a:r>
            <a:r>
              <a:rPr lang="en-US" sz="1100" b="1" dirty="0" smtClean="0">
                <a:latin typeface="Arial"/>
                <a:cs typeface="Arial"/>
              </a:rPr>
              <a:t>(</a:t>
            </a:r>
            <a:r>
              <a:rPr lang="en-US" sz="1100" b="1" dirty="0" err="1">
                <a:latin typeface="Arial"/>
                <a:cs typeface="Arial"/>
              </a:rPr>
              <a:t>p</a:t>
            </a:r>
            <a:r>
              <a:rPr lang="en-US" sz="1100" b="1" dirty="0" err="1" smtClean="0">
                <a:latin typeface="Arial"/>
                <a:cs typeface="Arial"/>
              </a:rPr>
              <a:t>g</a:t>
            </a:r>
            <a:r>
              <a:rPr lang="en-US" sz="1100" b="1" dirty="0" smtClean="0">
                <a:latin typeface="Arial"/>
                <a:cs typeface="Arial"/>
              </a:rPr>
              <a:t>/ml)</a:t>
            </a:r>
            <a:endParaRPr lang="en-US" sz="1100" b="1" dirty="0">
              <a:latin typeface="Arial"/>
              <a:cs typeface="Arial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55838" y="954269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Arial"/>
                <a:cs typeface="Arial"/>
              </a:rPr>
              <a:t>A</a:t>
            </a:r>
            <a:endParaRPr lang="en-US" b="1" dirty="0">
              <a:latin typeface="Arial"/>
              <a:cs typeface="Arial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55838" y="3704126"/>
            <a:ext cx="3513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Arial"/>
                <a:cs typeface="Arial"/>
              </a:rPr>
              <a:t>B</a:t>
            </a:r>
          </a:p>
        </p:txBody>
      </p:sp>
      <p:graphicFrame>
        <p:nvGraphicFramePr>
          <p:cNvPr id="11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2182186"/>
              </p:ext>
            </p:extLst>
          </p:nvPr>
        </p:nvGraphicFramePr>
        <p:xfrm>
          <a:off x="1140464" y="1005184"/>
          <a:ext cx="5175669" cy="25677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4" name="Chart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08964977"/>
              </p:ext>
            </p:extLst>
          </p:nvPr>
        </p:nvGraphicFramePr>
        <p:xfrm>
          <a:off x="1140465" y="6350001"/>
          <a:ext cx="2286000" cy="2560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5" name="Chart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89848107"/>
              </p:ext>
            </p:extLst>
          </p:nvPr>
        </p:nvGraphicFramePr>
        <p:xfrm>
          <a:off x="4047066" y="6376915"/>
          <a:ext cx="2286000" cy="2560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554157" y="6307865"/>
            <a:ext cx="3513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Arial"/>
                <a:cs typeface="Arial"/>
              </a:rPr>
              <a:t>C</a:t>
            </a:r>
          </a:p>
        </p:txBody>
      </p:sp>
      <p:sp>
        <p:nvSpPr>
          <p:cNvPr id="17" name="TextBox 16"/>
          <p:cNvSpPr txBox="1"/>
          <p:nvPr/>
        </p:nvSpPr>
        <p:spPr>
          <a:xfrm rot="16200000">
            <a:off x="508967" y="6873390"/>
            <a:ext cx="113685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>
                <a:latin typeface="Arial"/>
                <a:cs typeface="Arial"/>
              </a:rPr>
              <a:t>CCL20</a:t>
            </a:r>
            <a:r>
              <a:rPr lang="en-US" sz="1100" b="1" dirty="0" smtClean="0">
                <a:latin typeface="Symbol" charset="2"/>
                <a:cs typeface="Symbol" charset="2"/>
              </a:rPr>
              <a:t> </a:t>
            </a:r>
            <a:r>
              <a:rPr lang="en-US" sz="1100" b="1" dirty="0" smtClean="0">
                <a:latin typeface="Arial"/>
                <a:cs typeface="Arial"/>
              </a:rPr>
              <a:t>(</a:t>
            </a:r>
            <a:r>
              <a:rPr lang="en-US" sz="1100" b="1" dirty="0" err="1">
                <a:latin typeface="Arial"/>
                <a:cs typeface="Arial"/>
              </a:rPr>
              <a:t>p</a:t>
            </a:r>
            <a:r>
              <a:rPr lang="en-US" sz="1100" b="1" dirty="0" err="1" smtClean="0">
                <a:latin typeface="Arial"/>
                <a:cs typeface="Arial"/>
              </a:rPr>
              <a:t>g</a:t>
            </a:r>
            <a:r>
              <a:rPr lang="en-US" sz="1100" b="1" dirty="0" smtClean="0">
                <a:latin typeface="Arial"/>
                <a:cs typeface="Arial"/>
              </a:rPr>
              <a:t>/ml)</a:t>
            </a:r>
            <a:endParaRPr lang="en-US" sz="1100" b="1" dirty="0">
              <a:latin typeface="Arial"/>
              <a:cs typeface="Arial"/>
            </a:endParaRPr>
          </a:p>
        </p:txBody>
      </p:sp>
      <p:sp>
        <p:nvSpPr>
          <p:cNvPr id="18" name="TextBox 17"/>
          <p:cNvSpPr txBox="1"/>
          <p:nvPr/>
        </p:nvSpPr>
        <p:spPr>
          <a:xfrm rot="16200000">
            <a:off x="3353759" y="6873391"/>
            <a:ext cx="113685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>
                <a:latin typeface="Arial"/>
                <a:cs typeface="Arial"/>
              </a:rPr>
              <a:t>CCL20</a:t>
            </a:r>
            <a:r>
              <a:rPr lang="en-US" sz="1100" b="1" dirty="0" smtClean="0">
                <a:latin typeface="Symbol" charset="2"/>
                <a:cs typeface="Symbol" charset="2"/>
              </a:rPr>
              <a:t> </a:t>
            </a:r>
            <a:r>
              <a:rPr lang="en-US" sz="1100" b="1" dirty="0" smtClean="0">
                <a:latin typeface="Arial"/>
                <a:cs typeface="Arial"/>
              </a:rPr>
              <a:t>(</a:t>
            </a:r>
            <a:r>
              <a:rPr lang="en-US" sz="1100" b="1" dirty="0" err="1">
                <a:latin typeface="Arial"/>
                <a:cs typeface="Arial"/>
              </a:rPr>
              <a:t>p</a:t>
            </a:r>
            <a:r>
              <a:rPr lang="en-US" sz="1100" b="1" dirty="0" err="1" smtClean="0">
                <a:latin typeface="Arial"/>
                <a:cs typeface="Arial"/>
              </a:rPr>
              <a:t>g</a:t>
            </a:r>
            <a:r>
              <a:rPr lang="en-US" sz="1100" b="1" dirty="0" smtClean="0">
                <a:latin typeface="Arial"/>
                <a:cs typeface="Arial"/>
              </a:rPr>
              <a:t>/ml)</a:t>
            </a:r>
            <a:endParaRPr lang="en-US" sz="1100" b="1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425357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175781</TotalTime>
  <Words>73</Words>
  <Application>Microsoft Macintosh PowerPoint</Application>
  <PresentationFormat>On-screen Show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Association of Fusobacterium Infection and Macrophage Inflammatory Protein-3 Alpha (MIP-3a) in Colorectal Cancer</dc:title>
  <dc:creator>mdacc</dc:creator>
  <cp:lastModifiedBy>mdacc</cp:lastModifiedBy>
  <cp:revision>524</cp:revision>
  <cp:lastPrinted>2016-11-23T23:44:54Z</cp:lastPrinted>
  <dcterms:created xsi:type="dcterms:W3CDTF">2014-06-23T14:42:22Z</dcterms:created>
  <dcterms:modified xsi:type="dcterms:W3CDTF">2016-12-02T22:41:15Z</dcterms:modified>
</cp:coreProperties>
</file>